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1" r:id="rId5"/>
    <p:sldMasterId id="2147483675" r:id="rId6"/>
    <p:sldMasterId id="2147483687" r:id="rId7"/>
    <p:sldMasterId id="2147483694" r:id="rId8"/>
    <p:sldMasterId id="2147483707" r:id="rId9"/>
    <p:sldMasterId id="2147483660" r:id="rId10"/>
    <p:sldMasterId id="2147483953" r:id="rId11"/>
  </p:sldMasterIdLst>
  <p:notesMasterIdLst>
    <p:notesMasterId r:id="rId86"/>
  </p:notesMasterIdLst>
  <p:sldIdLst>
    <p:sldId id="256" r:id="rId12"/>
    <p:sldId id="695" r:id="rId13"/>
    <p:sldId id="330" r:id="rId14"/>
    <p:sldId id="331" r:id="rId15"/>
    <p:sldId id="335" r:id="rId16"/>
    <p:sldId id="333" r:id="rId17"/>
    <p:sldId id="334" r:id="rId18"/>
    <p:sldId id="694" r:id="rId19"/>
    <p:sldId id="693" r:id="rId20"/>
    <p:sldId id="692" r:id="rId21"/>
    <p:sldId id="691" r:id="rId22"/>
    <p:sldId id="690" r:id="rId23"/>
    <p:sldId id="689" r:id="rId24"/>
    <p:sldId id="688" r:id="rId25"/>
    <p:sldId id="687" r:id="rId26"/>
    <p:sldId id="686" r:id="rId27"/>
    <p:sldId id="676" r:id="rId28"/>
    <p:sldId id="339" r:id="rId29"/>
    <p:sldId id="346" r:id="rId30"/>
    <p:sldId id="345" r:id="rId31"/>
    <p:sldId id="341" r:id="rId32"/>
    <p:sldId id="338" r:id="rId33"/>
    <p:sldId id="297" r:id="rId34"/>
    <p:sldId id="677" r:id="rId35"/>
    <p:sldId id="343" r:id="rId36"/>
    <p:sldId id="318" r:id="rId37"/>
    <p:sldId id="632" r:id="rId38"/>
    <p:sldId id="678" r:id="rId39"/>
    <p:sldId id="679" r:id="rId40"/>
    <p:sldId id="680" r:id="rId41"/>
    <p:sldId id="681" r:id="rId42"/>
    <p:sldId id="682" r:id="rId43"/>
    <p:sldId id="683" r:id="rId44"/>
    <p:sldId id="684" r:id="rId45"/>
    <p:sldId id="685" r:id="rId46"/>
    <p:sldId id="711" r:id="rId47"/>
    <p:sldId id="710" r:id="rId48"/>
    <p:sldId id="709" r:id="rId49"/>
    <p:sldId id="708" r:id="rId50"/>
    <p:sldId id="707" r:id="rId51"/>
    <p:sldId id="706" r:id="rId52"/>
    <p:sldId id="705" r:id="rId53"/>
    <p:sldId id="704" r:id="rId54"/>
    <p:sldId id="703" r:id="rId55"/>
    <p:sldId id="702" r:id="rId56"/>
    <p:sldId id="701" r:id="rId57"/>
    <p:sldId id="700" r:id="rId58"/>
    <p:sldId id="699" r:id="rId59"/>
    <p:sldId id="698" r:id="rId60"/>
    <p:sldId id="697" r:id="rId61"/>
    <p:sldId id="257" r:id="rId62"/>
    <p:sldId id="278" r:id="rId63"/>
    <p:sldId id="279" r:id="rId64"/>
    <p:sldId id="288" r:id="rId65"/>
    <p:sldId id="280" r:id="rId66"/>
    <p:sldId id="281" r:id="rId67"/>
    <p:sldId id="285" r:id="rId68"/>
    <p:sldId id="669" r:id="rId69"/>
    <p:sldId id="282" r:id="rId70"/>
    <p:sldId id="283" r:id="rId71"/>
    <p:sldId id="276" r:id="rId72"/>
    <p:sldId id="287" r:id="rId73"/>
    <p:sldId id="674" r:id="rId74"/>
    <p:sldId id="675" r:id="rId75"/>
    <p:sldId id="259" r:id="rId76"/>
    <p:sldId id="260" r:id="rId77"/>
    <p:sldId id="261" r:id="rId78"/>
    <p:sldId id="262" r:id="rId79"/>
    <p:sldId id="264" r:id="rId80"/>
    <p:sldId id="265" r:id="rId81"/>
    <p:sldId id="266" r:id="rId82"/>
    <p:sldId id="267" r:id="rId83"/>
    <p:sldId id="268" r:id="rId84"/>
    <p:sldId id="69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58368-8822-3DDC-D54E-9668CCA86636}" v="8" dt="2023-04-19T19:34:39.830"/>
    <p1510:client id="{3EA7DE7F-1D7B-CB42-0E2B-7D845DAA139A}" v="182" dt="2023-04-19T19:16:17.807"/>
    <p1510:client id="{561577E4-3B5E-4369-B4F9-117D9E752ABC}" v="6" dt="2023-04-20T08:42:49.798"/>
    <p1510:client id="{FD164221-CE3F-9E95-FAA3-E6F0AF79E402}" v="19" dt="2023-04-20T08:45:46.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heme" Target="theme/theme1.xml"/><Relationship Id="rId16" Type="http://schemas.openxmlformats.org/officeDocument/2006/relationships/slide" Target="slides/slide5.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presProps" Target="pres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ata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37189-EE19-434B-9C84-BFB86DD00308}"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0B11765A-6ACD-4B41-B23E-01A3DB8BCAAD}">
      <dgm:prSet phldrT="[Text]" custT="1"/>
      <dgm:spPr>
        <a:solidFill>
          <a:schemeClr val="accent6">
            <a:lumMod val="20000"/>
            <a:lumOff val="80000"/>
          </a:schemeClr>
        </a:solidFill>
      </dgm:spPr>
      <dgm:t>
        <a:bodyPr/>
        <a:lstStyle/>
        <a:p>
          <a:pPr algn="just"/>
          <a:r>
            <a:rPr lang="en-GB" sz="1800" b="1">
              <a:solidFill>
                <a:schemeClr val="tx1"/>
              </a:solidFill>
              <a:latin typeface="Arial" panose="020B0604020202020204" pitchFamily="34" charset="0"/>
              <a:cs typeface="Arial" panose="020B0604020202020204" pitchFamily="34" charset="0"/>
            </a:rPr>
            <a:t>The former Primary Care Link Working Team: </a:t>
          </a:r>
          <a:r>
            <a:rPr lang="en-GB" sz="1800" b="0">
              <a:solidFill>
                <a:schemeClr val="tx1"/>
              </a:solidFill>
              <a:latin typeface="Arial" panose="020B0604020202020204" pitchFamily="34" charset="0"/>
              <a:cs typeface="Arial" panose="020B0604020202020204" pitchFamily="34" charset="0"/>
            </a:rPr>
            <a:t>Our Primary Care Link working team have now merged into our Core Community Mental Health teams, with the health care professionals becoming Wellbeing Practitioners.</a:t>
          </a:r>
          <a:endParaRPr lang="en-US" sz="1800" b="0">
            <a:solidFill>
              <a:schemeClr val="tx1"/>
            </a:solidFill>
            <a:latin typeface="Arial" panose="020B0604020202020204" pitchFamily="34" charset="0"/>
            <a:cs typeface="Arial" panose="020B0604020202020204" pitchFamily="34" charset="0"/>
          </a:endParaRPr>
        </a:p>
      </dgm:t>
    </dgm:pt>
    <dgm:pt modelId="{01F7C7A8-5734-48BD-9039-370AB5D65ED4}" type="parTrans" cxnId="{7FBDC027-4BA1-40B5-9672-29BD251433F3}">
      <dgm:prSet/>
      <dgm:spPr/>
      <dgm:t>
        <a:bodyPr/>
        <a:lstStyle/>
        <a:p>
          <a:endParaRPr lang="en-US"/>
        </a:p>
      </dgm:t>
    </dgm:pt>
    <dgm:pt modelId="{432D7AE0-9C78-4F27-B73D-C804C1F13745}" type="sibTrans" cxnId="{7FBDC027-4BA1-40B5-9672-29BD251433F3}">
      <dgm:prSet/>
      <dgm:spPr/>
      <dgm:t>
        <a:bodyPr/>
        <a:lstStyle/>
        <a:p>
          <a:endParaRPr lang="en-US"/>
        </a:p>
      </dgm:t>
    </dgm:pt>
    <dgm:pt modelId="{58780DAB-9FF2-40DB-806B-77165761B634}">
      <dgm:prSet phldrT="[Text]" custT="1"/>
      <dgm:spPr>
        <a:solidFill>
          <a:schemeClr val="accent6">
            <a:lumMod val="20000"/>
            <a:lumOff val="80000"/>
          </a:schemeClr>
        </a:solidFill>
      </dgm:spPr>
      <dgm:t>
        <a:bodyPr/>
        <a:lstStyle/>
        <a:p>
          <a:pPr algn="l"/>
          <a:endParaRPr lang="en-US" sz="1600">
            <a:solidFill>
              <a:schemeClr val="tx1"/>
            </a:solidFill>
            <a:latin typeface="+mn-lt"/>
          </a:endParaRPr>
        </a:p>
      </dgm:t>
    </dgm:pt>
    <dgm:pt modelId="{6E85C559-743A-4C41-B45D-2613B4810414}" type="parTrans" cxnId="{D37A9C7F-DF0A-4A0F-8F6C-65C84B54D5EE}">
      <dgm:prSet/>
      <dgm:spPr/>
      <dgm:t>
        <a:bodyPr/>
        <a:lstStyle/>
        <a:p>
          <a:endParaRPr lang="en-US"/>
        </a:p>
      </dgm:t>
    </dgm:pt>
    <dgm:pt modelId="{A5C7E15D-D802-4734-95DD-1E39523EA60E}" type="sibTrans" cxnId="{D37A9C7F-DF0A-4A0F-8F6C-65C84B54D5EE}">
      <dgm:prSet/>
      <dgm:spPr/>
      <dgm:t>
        <a:bodyPr/>
        <a:lstStyle/>
        <a:p>
          <a:endParaRPr lang="en-US"/>
        </a:p>
      </dgm:t>
    </dgm:pt>
    <dgm:pt modelId="{EA5AD47E-F8A5-4123-9A2C-B363279C7C56}">
      <dgm:prSet custT="1"/>
      <dgm:spPr/>
      <dgm:t>
        <a:bodyPr/>
        <a:lstStyle/>
        <a:p>
          <a:pPr algn="just"/>
          <a:r>
            <a:rPr lang="en-GB" sz="1800" b="1">
              <a:solidFill>
                <a:schemeClr val="tx1"/>
              </a:solidFill>
              <a:latin typeface="Arial" panose="020B0604020202020204" pitchFamily="34" charset="0"/>
              <a:cs typeface="Arial" panose="020B0604020202020204" pitchFamily="34" charset="0"/>
            </a:rPr>
            <a:t>MDT Discussion: </a:t>
          </a:r>
          <a:r>
            <a:rPr lang="en-GB" sz="1800" b="0">
              <a:solidFill>
                <a:schemeClr val="tx1"/>
              </a:solidFill>
              <a:latin typeface="Arial" panose="020B0604020202020204" pitchFamily="34" charset="0"/>
              <a:cs typeface="Arial" panose="020B0604020202020204" pitchFamily="34" charset="0"/>
            </a:rPr>
            <a:t>Patients accepted to the core community teams following MDT discussion will </a:t>
          </a:r>
          <a:r>
            <a:rPr lang="en-GB" sz="1800">
              <a:solidFill>
                <a:schemeClr val="tx1"/>
              </a:solidFill>
              <a:latin typeface="Arial" panose="020B0604020202020204" pitchFamily="34" charset="0"/>
              <a:cs typeface="Arial" panose="020B0604020202020204" pitchFamily="34" charset="0"/>
            </a:rPr>
            <a:t>be sent an initial appointment letter (within 4 weeks of referral date), which will detail the opt out process alongside a DIALOG + questionnaire which is to be completed prior to the appointment. </a:t>
          </a:r>
          <a:endParaRPr lang="en-GB" sz="1800" b="1">
            <a:solidFill>
              <a:schemeClr val="tx1"/>
            </a:solidFill>
            <a:latin typeface="Arial" panose="020B0604020202020204" pitchFamily="34" charset="0"/>
            <a:cs typeface="Arial" panose="020B0604020202020204" pitchFamily="34" charset="0"/>
          </a:endParaRPr>
        </a:p>
      </dgm:t>
    </dgm:pt>
    <dgm:pt modelId="{E9A8DBDF-C1FA-421D-807D-6783FAD62845}" type="parTrans" cxnId="{A3AEF0FA-1A09-43A9-B395-8829262051AB}">
      <dgm:prSet/>
      <dgm:spPr/>
      <dgm:t>
        <a:bodyPr/>
        <a:lstStyle/>
        <a:p>
          <a:endParaRPr lang="en-GB"/>
        </a:p>
      </dgm:t>
    </dgm:pt>
    <dgm:pt modelId="{57E58328-80A2-43A9-90CF-FF013DEBDA8B}" type="sibTrans" cxnId="{A3AEF0FA-1A09-43A9-B395-8829262051AB}">
      <dgm:prSet/>
      <dgm:spPr/>
      <dgm:t>
        <a:bodyPr/>
        <a:lstStyle/>
        <a:p>
          <a:endParaRPr lang="en-GB"/>
        </a:p>
      </dgm:t>
    </dgm:pt>
    <dgm:pt modelId="{B1BF4828-7B94-457F-B583-A955A109B90B}">
      <dgm:prSet custT="1"/>
      <dgm:spPr/>
      <dgm:t>
        <a:bodyPr/>
        <a:lstStyle/>
        <a:p>
          <a:pPr algn="l"/>
          <a:endParaRPr lang="en-GB" sz="1800" b="1">
            <a:solidFill>
              <a:schemeClr val="tx1"/>
            </a:solidFill>
            <a:latin typeface="+mn-lt"/>
          </a:endParaRPr>
        </a:p>
        <a:p>
          <a:pPr algn="just"/>
          <a:r>
            <a:rPr lang="en-GB" sz="1800" b="1">
              <a:solidFill>
                <a:schemeClr val="tx1"/>
              </a:solidFill>
              <a:latin typeface="Arial" panose="020B0604020202020204" pitchFamily="34" charset="0"/>
              <a:cs typeface="Arial" panose="020B0604020202020204" pitchFamily="34" charset="0"/>
            </a:rPr>
            <a:t>The new Barnet Triage Team: </a:t>
          </a:r>
          <a:r>
            <a:rPr lang="en-GB" sz="1800" b="0">
              <a:solidFill>
                <a:schemeClr val="tx1"/>
              </a:solidFill>
              <a:latin typeface="Arial" panose="020B0604020202020204" pitchFamily="34" charset="0"/>
              <a:cs typeface="Arial" panose="020B0604020202020204" pitchFamily="34" charset="0"/>
            </a:rPr>
            <a:t>All non urgent referrals are received by the Barnet Triage Team. </a:t>
          </a:r>
          <a:r>
            <a:rPr lang="en-GB" sz="1800">
              <a:solidFill>
                <a:schemeClr val="tx1"/>
              </a:solidFill>
              <a:latin typeface="Arial" panose="020B0604020202020204" pitchFamily="34" charset="0"/>
              <a:cs typeface="Arial" panose="020B0604020202020204" pitchFamily="34" charset="0"/>
            </a:rPr>
            <a:t>The Barnet Triage Team will screen the referral and if sufficient information has been received and referral is deemed suitable for the Barnet Community Mental Health services then the referral is passed to the relevant core community team for MDT discussion. </a:t>
          </a:r>
          <a:endParaRPr lang="en-GB" sz="1800" b="1">
            <a:solidFill>
              <a:schemeClr val="tx1"/>
            </a:solidFill>
            <a:latin typeface="Arial" panose="020B0604020202020204" pitchFamily="34" charset="0"/>
            <a:cs typeface="Arial" panose="020B0604020202020204" pitchFamily="34" charset="0"/>
          </a:endParaRPr>
        </a:p>
      </dgm:t>
    </dgm:pt>
    <dgm:pt modelId="{1F47E100-E4D1-4837-BE8E-10DFF37515C6}" type="parTrans" cxnId="{A9084EAA-36EA-43B1-8E40-0A71968188AD}">
      <dgm:prSet/>
      <dgm:spPr/>
      <dgm:t>
        <a:bodyPr/>
        <a:lstStyle/>
        <a:p>
          <a:endParaRPr lang="en-GB"/>
        </a:p>
      </dgm:t>
    </dgm:pt>
    <dgm:pt modelId="{B56BD8B8-FC4E-459B-9E61-C14EA7F3C364}" type="sibTrans" cxnId="{A9084EAA-36EA-43B1-8E40-0A71968188AD}">
      <dgm:prSet/>
      <dgm:spPr/>
      <dgm:t>
        <a:bodyPr/>
        <a:lstStyle/>
        <a:p>
          <a:endParaRPr lang="en-GB"/>
        </a:p>
      </dgm:t>
    </dgm:pt>
    <dgm:pt modelId="{6DFFF2D3-2AB6-4AE7-996E-81C973315B6A}" type="pres">
      <dgm:prSet presAssocID="{26E37189-EE19-434B-9C84-BFB86DD00308}" presName="linear" presStyleCnt="0">
        <dgm:presLayoutVars>
          <dgm:dir/>
          <dgm:resizeHandles val="exact"/>
        </dgm:presLayoutVars>
      </dgm:prSet>
      <dgm:spPr/>
    </dgm:pt>
    <dgm:pt modelId="{BD2771A7-F9C9-4033-BA70-15943ACD63B1}" type="pres">
      <dgm:prSet presAssocID="{0B11765A-6ACD-4B41-B23E-01A3DB8BCAAD}" presName="comp" presStyleCnt="0"/>
      <dgm:spPr/>
    </dgm:pt>
    <dgm:pt modelId="{C2F34994-6F62-4330-81BC-D39913BA1F0B}" type="pres">
      <dgm:prSet presAssocID="{0B11765A-6ACD-4B41-B23E-01A3DB8BCAAD}" presName="box" presStyleLbl="node1" presStyleIdx="0" presStyleCnt="3" custScaleY="95247"/>
      <dgm:spPr/>
    </dgm:pt>
    <dgm:pt modelId="{A97B2026-433C-4F45-820D-A6FF8FC138BD}" type="pres">
      <dgm:prSet presAssocID="{0B11765A-6ACD-4B41-B23E-01A3DB8BCAAD}" presName="img" presStyleLbl="fgImgPlace1" presStyleIdx="0" presStyleCnt="3" custScaleX="96482" custScaleY="107322" custLinFactNeighborX="-3900" custLinFactNeighborY="-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a:noFill/>
        </a:ln>
      </dgm:spPr>
    </dgm:pt>
    <dgm:pt modelId="{FD2B9DC9-241A-4889-8529-53F1DF0FB923}" type="pres">
      <dgm:prSet presAssocID="{0B11765A-6ACD-4B41-B23E-01A3DB8BCAAD}" presName="text" presStyleLbl="node1" presStyleIdx="0" presStyleCnt="3">
        <dgm:presLayoutVars>
          <dgm:bulletEnabled val="1"/>
        </dgm:presLayoutVars>
      </dgm:prSet>
      <dgm:spPr/>
    </dgm:pt>
    <dgm:pt modelId="{DD557C30-42A3-48DD-B0EC-19A9EB909F34}" type="pres">
      <dgm:prSet presAssocID="{432D7AE0-9C78-4F27-B73D-C804C1F13745}" presName="spacer" presStyleCnt="0"/>
      <dgm:spPr/>
    </dgm:pt>
    <dgm:pt modelId="{3930ECDE-85C0-43F7-801D-38D36EA39802}" type="pres">
      <dgm:prSet presAssocID="{B1BF4828-7B94-457F-B583-A955A109B90B}" presName="comp" presStyleCnt="0"/>
      <dgm:spPr/>
    </dgm:pt>
    <dgm:pt modelId="{D8A7E524-C4A3-49AE-9389-4734E56210A1}" type="pres">
      <dgm:prSet presAssocID="{B1BF4828-7B94-457F-B583-A955A109B90B}" presName="box" presStyleLbl="node1" presStyleIdx="1" presStyleCnt="3" custScaleY="101119" custLinFactNeighborX="-1295" custLinFactNeighborY="-725"/>
      <dgm:spPr/>
    </dgm:pt>
    <dgm:pt modelId="{24F6534D-424C-4D33-8368-0A04C5D14906}" type="pres">
      <dgm:prSet presAssocID="{B1BF4828-7B94-457F-B583-A955A109B90B}"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83C5DA51-C593-4656-AA9F-7DEFAFFD1058}" type="pres">
      <dgm:prSet presAssocID="{B1BF4828-7B94-457F-B583-A955A109B90B}" presName="text" presStyleLbl="node1" presStyleIdx="1" presStyleCnt="3">
        <dgm:presLayoutVars>
          <dgm:bulletEnabled val="1"/>
        </dgm:presLayoutVars>
      </dgm:prSet>
      <dgm:spPr/>
    </dgm:pt>
    <dgm:pt modelId="{BCE54DE8-B697-4C83-BAB8-455F09B1D310}" type="pres">
      <dgm:prSet presAssocID="{B56BD8B8-FC4E-459B-9E61-C14EA7F3C364}" presName="spacer" presStyleCnt="0"/>
      <dgm:spPr/>
    </dgm:pt>
    <dgm:pt modelId="{0539C032-8BD1-4CE2-A45E-C8C8BCB97CBA}" type="pres">
      <dgm:prSet presAssocID="{EA5AD47E-F8A5-4123-9A2C-B363279C7C56}" presName="comp" presStyleCnt="0"/>
      <dgm:spPr/>
    </dgm:pt>
    <dgm:pt modelId="{A6480576-6702-4269-ABC8-FBF3EE186C94}" type="pres">
      <dgm:prSet presAssocID="{EA5AD47E-F8A5-4123-9A2C-B363279C7C56}" presName="box" presStyleLbl="node1" presStyleIdx="2" presStyleCnt="3"/>
      <dgm:spPr/>
    </dgm:pt>
    <dgm:pt modelId="{0F499206-FD7D-40E4-9C77-C2151CE6E654}" type="pres">
      <dgm:prSet presAssocID="{EA5AD47E-F8A5-4123-9A2C-B363279C7C56}"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dgm:spPr>
    </dgm:pt>
    <dgm:pt modelId="{CAC12810-9A31-49AB-99CC-7DB71EC0A0E8}" type="pres">
      <dgm:prSet presAssocID="{EA5AD47E-F8A5-4123-9A2C-B363279C7C56}" presName="text" presStyleLbl="node1" presStyleIdx="2" presStyleCnt="3">
        <dgm:presLayoutVars>
          <dgm:bulletEnabled val="1"/>
        </dgm:presLayoutVars>
      </dgm:prSet>
      <dgm:spPr/>
    </dgm:pt>
  </dgm:ptLst>
  <dgm:cxnLst>
    <dgm:cxn modelId="{1200A703-5D02-4C92-B6E2-243EED02A626}" type="presOf" srcId="{26E37189-EE19-434B-9C84-BFB86DD00308}" destId="{6DFFF2D3-2AB6-4AE7-996E-81C973315B6A}" srcOrd="0" destOrd="0" presId="urn:microsoft.com/office/officeart/2005/8/layout/vList4"/>
    <dgm:cxn modelId="{F5583215-847B-4EA9-88A8-04CBAAF8B8D3}" type="presOf" srcId="{0B11765A-6ACD-4B41-B23E-01A3DB8BCAAD}" destId="{C2F34994-6F62-4330-81BC-D39913BA1F0B}" srcOrd="0" destOrd="0" presId="urn:microsoft.com/office/officeart/2005/8/layout/vList4"/>
    <dgm:cxn modelId="{7B1A881A-7741-4F90-82B5-8822F7ABDD07}" type="presOf" srcId="{B1BF4828-7B94-457F-B583-A955A109B90B}" destId="{D8A7E524-C4A3-49AE-9389-4734E56210A1}" srcOrd="0" destOrd="0" presId="urn:microsoft.com/office/officeart/2005/8/layout/vList4"/>
    <dgm:cxn modelId="{6BD98225-EA39-4800-A7CC-F97E64A2AB2E}" type="presOf" srcId="{0B11765A-6ACD-4B41-B23E-01A3DB8BCAAD}" destId="{FD2B9DC9-241A-4889-8529-53F1DF0FB923}" srcOrd="1" destOrd="0" presId="urn:microsoft.com/office/officeart/2005/8/layout/vList4"/>
    <dgm:cxn modelId="{7FBDC027-4BA1-40B5-9672-29BD251433F3}" srcId="{26E37189-EE19-434B-9C84-BFB86DD00308}" destId="{0B11765A-6ACD-4B41-B23E-01A3DB8BCAAD}" srcOrd="0" destOrd="0" parTransId="{01F7C7A8-5734-48BD-9039-370AB5D65ED4}" sibTransId="{432D7AE0-9C78-4F27-B73D-C804C1F13745}"/>
    <dgm:cxn modelId="{E4B5BF31-DDC1-47C0-A52D-CF95F26FC299}" type="presOf" srcId="{EA5AD47E-F8A5-4123-9A2C-B363279C7C56}" destId="{CAC12810-9A31-49AB-99CC-7DB71EC0A0E8}" srcOrd="1" destOrd="0" presId="urn:microsoft.com/office/officeart/2005/8/layout/vList4"/>
    <dgm:cxn modelId="{34D53573-452C-45EE-A247-4AD3DE9437AB}" type="presOf" srcId="{EA5AD47E-F8A5-4123-9A2C-B363279C7C56}" destId="{A6480576-6702-4269-ABC8-FBF3EE186C94}" srcOrd="0" destOrd="0" presId="urn:microsoft.com/office/officeart/2005/8/layout/vList4"/>
    <dgm:cxn modelId="{D37A9C7F-DF0A-4A0F-8F6C-65C84B54D5EE}" srcId="{B1BF4828-7B94-457F-B583-A955A109B90B}" destId="{58780DAB-9FF2-40DB-806B-77165761B634}" srcOrd="0" destOrd="0" parTransId="{6E85C559-743A-4C41-B45D-2613B4810414}" sibTransId="{A5C7E15D-D802-4734-95DD-1E39523EA60E}"/>
    <dgm:cxn modelId="{A9084EAA-36EA-43B1-8E40-0A71968188AD}" srcId="{26E37189-EE19-434B-9C84-BFB86DD00308}" destId="{B1BF4828-7B94-457F-B583-A955A109B90B}" srcOrd="1" destOrd="0" parTransId="{1F47E100-E4D1-4837-BE8E-10DFF37515C6}" sibTransId="{B56BD8B8-FC4E-459B-9E61-C14EA7F3C364}"/>
    <dgm:cxn modelId="{85C1ACAD-D8B3-4E10-B527-CE77A75582B8}" type="presOf" srcId="{58780DAB-9FF2-40DB-806B-77165761B634}" destId="{D8A7E524-C4A3-49AE-9389-4734E56210A1}" srcOrd="0" destOrd="1" presId="urn:microsoft.com/office/officeart/2005/8/layout/vList4"/>
    <dgm:cxn modelId="{EB376ECD-D866-4213-8505-BDDE973E8229}" type="presOf" srcId="{B1BF4828-7B94-457F-B583-A955A109B90B}" destId="{83C5DA51-C593-4656-AA9F-7DEFAFFD1058}" srcOrd="1" destOrd="0" presId="urn:microsoft.com/office/officeart/2005/8/layout/vList4"/>
    <dgm:cxn modelId="{51BFD0DB-2B8B-4A15-80AC-6188F997F2AC}" type="presOf" srcId="{58780DAB-9FF2-40DB-806B-77165761B634}" destId="{83C5DA51-C593-4656-AA9F-7DEFAFFD1058}" srcOrd="1" destOrd="1" presId="urn:microsoft.com/office/officeart/2005/8/layout/vList4"/>
    <dgm:cxn modelId="{A3AEF0FA-1A09-43A9-B395-8829262051AB}" srcId="{26E37189-EE19-434B-9C84-BFB86DD00308}" destId="{EA5AD47E-F8A5-4123-9A2C-B363279C7C56}" srcOrd="2" destOrd="0" parTransId="{E9A8DBDF-C1FA-421D-807D-6783FAD62845}" sibTransId="{57E58328-80A2-43A9-90CF-FF013DEBDA8B}"/>
    <dgm:cxn modelId="{0B1DFF70-CBFC-4578-87B9-0D1F745CA859}" type="presParOf" srcId="{6DFFF2D3-2AB6-4AE7-996E-81C973315B6A}" destId="{BD2771A7-F9C9-4033-BA70-15943ACD63B1}" srcOrd="0" destOrd="0" presId="urn:microsoft.com/office/officeart/2005/8/layout/vList4"/>
    <dgm:cxn modelId="{7A7DBD23-A896-4EB2-96FE-4F95E5BB58D2}" type="presParOf" srcId="{BD2771A7-F9C9-4033-BA70-15943ACD63B1}" destId="{C2F34994-6F62-4330-81BC-D39913BA1F0B}" srcOrd="0" destOrd="0" presId="urn:microsoft.com/office/officeart/2005/8/layout/vList4"/>
    <dgm:cxn modelId="{47D201EC-5B36-46E2-AD42-0FECB33D7819}" type="presParOf" srcId="{BD2771A7-F9C9-4033-BA70-15943ACD63B1}" destId="{A97B2026-433C-4F45-820D-A6FF8FC138BD}" srcOrd="1" destOrd="0" presId="urn:microsoft.com/office/officeart/2005/8/layout/vList4"/>
    <dgm:cxn modelId="{CC584A89-7133-43E8-984A-4EDCBB596620}" type="presParOf" srcId="{BD2771A7-F9C9-4033-BA70-15943ACD63B1}" destId="{FD2B9DC9-241A-4889-8529-53F1DF0FB923}" srcOrd="2" destOrd="0" presId="urn:microsoft.com/office/officeart/2005/8/layout/vList4"/>
    <dgm:cxn modelId="{9E1373AE-F737-445E-8AED-3E6B7A623E85}" type="presParOf" srcId="{6DFFF2D3-2AB6-4AE7-996E-81C973315B6A}" destId="{DD557C30-42A3-48DD-B0EC-19A9EB909F34}" srcOrd="1" destOrd="0" presId="urn:microsoft.com/office/officeart/2005/8/layout/vList4"/>
    <dgm:cxn modelId="{DF418E82-8316-4A07-A179-D481B46C03E8}" type="presParOf" srcId="{6DFFF2D3-2AB6-4AE7-996E-81C973315B6A}" destId="{3930ECDE-85C0-43F7-801D-38D36EA39802}" srcOrd="2" destOrd="0" presId="urn:microsoft.com/office/officeart/2005/8/layout/vList4"/>
    <dgm:cxn modelId="{034A840F-3565-43A7-B333-2F5B2C16F867}" type="presParOf" srcId="{3930ECDE-85C0-43F7-801D-38D36EA39802}" destId="{D8A7E524-C4A3-49AE-9389-4734E56210A1}" srcOrd="0" destOrd="0" presId="urn:microsoft.com/office/officeart/2005/8/layout/vList4"/>
    <dgm:cxn modelId="{33C16F1B-163F-4E13-9773-F55C77DEBA6B}" type="presParOf" srcId="{3930ECDE-85C0-43F7-801D-38D36EA39802}" destId="{24F6534D-424C-4D33-8368-0A04C5D14906}" srcOrd="1" destOrd="0" presId="urn:microsoft.com/office/officeart/2005/8/layout/vList4"/>
    <dgm:cxn modelId="{FF560A07-0721-4A44-89DF-CA9F74439D29}" type="presParOf" srcId="{3930ECDE-85C0-43F7-801D-38D36EA39802}" destId="{83C5DA51-C593-4656-AA9F-7DEFAFFD1058}" srcOrd="2" destOrd="0" presId="urn:microsoft.com/office/officeart/2005/8/layout/vList4"/>
    <dgm:cxn modelId="{771D7C7B-A49F-4FC1-BDA2-9A2D9F96FD39}" type="presParOf" srcId="{6DFFF2D3-2AB6-4AE7-996E-81C973315B6A}" destId="{BCE54DE8-B697-4C83-BAB8-455F09B1D310}" srcOrd="3" destOrd="0" presId="urn:microsoft.com/office/officeart/2005/8/layout/vList4"/>
    <dgm:cxn modelId="{E1C53545-CF89-4CA9-9FB9-FDADBC15350A}" type="presParOf" srcId="{6DFFF2D3-2AB6-4AE7-996E-81C973315B6A}" destId="{0539C032-8BD1-4CE2-A45E-C8C8BCB97CBA}" srcOrd="4" destOrd="0" presId="urn:microsoft.com/office/officeart/2005/8/layout/vList4"/>
    <dgm:cxn modelId="{8329E45D-5C9B-4E57-A02B-B3A38CD4F3C2}" type="presParOf" srcId="{0539C032-8BD1-4CE2-A45E-C8C8BCB97CBA}" destId="{A6480576-6702-4269-ABC8-FBF3EE186C94}" srcOrd="0" destOrd="0" presId="urn:microsoft.com/office/officeart/2005/8/layout/vList4"/>
    <dgm:cxn modelId="{3E948498-BD0C-4A54-8C3F-1C0996B7E7FC}" type="presParOf" srcId="{0539C032-8BD1-4CE2-A45E-C8C8BCB97CBA}" destId="{0F499206-FD7D-40E4-9C77-C2151CE6E654}" srcOrd="1" destOrd="0" presId="urn:microsoft.com/office/officeart/2005/8/layout/vList4"/>
    <dgm:cxn modelId="{2382AEAE-4235-4841-BB61-4D65AB113A8C}" type="presParOf" srcId="{0539C032-8BD1-4CE2-A45E-C8C8BCB97CBA}" destId="{CAC12810-9A31-49AB-99CC-7DB71EC0A0E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E37189-EE19-434B-9C84-BFB86DD00308}"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0B11765A-6ACD-4B41-B23E-01A3DB8BCAAD}">
      <dgm:prSet phldrT="[Text]" custT="1"/>
      <dgm:spPr/>
      <dgm:t>
        <a:bodyPr/>
        <a:lstStyle/>
        <a:p>
          <a:pPr algn="l"/>
          <a:r>
            <a:rPr lang="en-GB" sz="1600" b="1">
              <a:latin typeface="Arial" panose="020B0604020202020204" pitchFamily="34" charset="0"/>
              <a:cs typeface="Arial" panose="020B0604020202020204" pitchFamily="34" charset="0"/>
            </a:rPr>
            <a:t>What is DIALOG +? </a:t>
          </a:r>
        </a:p>
        <a:p>
          <a:pPr algn="l"/>
          <a:r>
            <a:rPr lang="en-GB" sz="1600" b="0">
              <a:latin typeface="Arial" panose="020B0604020202020204" pitchFamily="34" charset="0"/>
              <a:cs typeface="Arial" panose="020B0604020202020204" pitchFamily="34" charset="0"/>
            </a:rPr>
            <a:t>DIALOG is a scale of 11 questions. Service users will rate their satisfaction with eight life domains and three treatment aspects on a 7-point scale. DIALOG provides a score for subjective quality of life and a score for treatment satisfaction. DIALOG+ is a full therapeutic intervention that supports care-planning. </a:t>
          </a:r>
          <a:endParaRPr lang="en-US" sz="1600" b="0">
            <a:latin typeface="Arial" panose="020B0604020202020204" pitchFamily="34" charset="0"/>
            <a:cs typeface="Arial" panose="020B0604020202020204" pitchFamily="34" charset="0"/>
          </a:endParaRPr>
        </a:p>
      </dgm:t>
    </dgm:pt>
    <dgm:pt modelId="{01F7C7A8-5734-48BD-9039-370AB5D65ED4}" type="parTrans" cxnId="{7FBDC027-4BA1-40B5-9672-29BD251433F3}">
      <dgm:prSet/>
      <dgm:spPr/>
      <dgm:t>
        <a:bodyPr/>
        <a:lstStyle/>
        <a:p>
          <a:endParaRPr lang="en-US"/>
        </a:p>
      </dgm:t>
    </dgm:pt>
    <dgm:pt modelId="{432D7AE0-9C78-4F27-B73D-C804C1F13745}" type="sibTrans" cxnId="{7FBDC027-4BA1-40B5-9672-29BD251433F3}">
      <dgm:prSet/>
      <dgm:spPr/>
      <dgm:t>
        <a:bodyPr/>
        <a:lstStyle/>
        <a:p>
          <a:endParaRPr lang="en-US"/>
        </a:p>
      </dgm:t>
    </dgm:pt>
    <dgm:pt modelId="{B1BF4828-7B94-457F-B583-A955A109B90B}">
      <dgm:prSet custT="1"/>
      <dgm:spPr/>
      <dgm:t>
        <a:bodyPr/>
        <a:lstStyle/>
        <a:p>
          <a:pPr algn="l"/>
          <a:r>
            <a:rPr lang="en-GB" sz="1600" b="1">
              <a:solidFill>
                <a:schemeClr val="bg1"/>
              </a:solidFill>
              <a:latin typeface="Arial" panose="020B0604020202020204" pitchFamily="34" charset="0"/>
              <a:cs typeface="Arial" panose="020B0604020202020204" pitchFamily="34" charset="0"/>
            </a:rPr>
            <a:t>Aim of the tool: </a:t>
          </a:r>
          <a:r>
            <a:rPr lang="en-GB" sz="1600">
              <a:solidFill>
                <a:schemeClr val="bg1"/>
              </a:solidFill>
              <a:latin typeface="Arial" panose="020B0604020202020204" pitchFamily="34" charset="0"/>
              <a:cs typeface="Arial" panose="020B0604020202020204" pitchFamily="34" charset="0"/>
            </a:rPr>
            <a:t>To improve quality of care by embedding trauma informed care planning throughout the NHS. The tool is designed to facilitate meaningful conversations with a person about their life and to identify the areas where they would like change. </a:t>
          </a:r>
          <a:endParaRPr lang="en-GB" sz="1600" b="1">
            <a:solidFill>
              <a:schemeClr val="bg1"/>
            </a:solidFill>
            <a:latin typeface="Arial" panose="020B0604020202020204" pitchFamily="34" charset="0"/>
            <a:cs typeface="Arial" panose="020B0604020202020204" pitchFamily="34" charset="0"/>
          </a:endParaRPr>
        </a:p>
      </dgm:t>
    </dgm:pt>
    <dgm:pt modelId="{1F47E100-E4D1-4837-BE8E-10DFF37515C6}" type="parTrans" cxnId="{A9084EAA-36EA-43B1-8E40-0A71968188AD}">
      <dgm:prSet/>
      <dgm:spPr/>
      <dgm:t>
        <a:bodyPr/>
        <a:lstStyle/>
        <a:p>
          <a:endParaRPr lang="en-GB"/>
        </a:p>
      </dgm:t>
    </dgm:pt>
    <dgm:pt modelId="{B56BD8B8-FC4E-459B-9E61-C14EA7F3C364}" type="sibTrans" cxnId="{A9084EAA-36EA-43B1-8E40-0A71968188AD}">
      <dgm:prSet/>
      <dgm:spPr/>
      <dgm:t>
        <a:bodyPr/>
        <a:lstStyle/>
        <a:p>
          <a:endParaRPr lang="en-GB"/>
        </a:p>
      </dgm:t>
    </dgm:pt>
    <dgm:pt modelId="{6DFFF2D3-2AB6-4AE7-996E-81C973315B6A}" type="pres">
      <dgm:prSet presAssocID="{26E37189-EE19-434B-9C84-BFB86DD00308}" presName="linear" presStyleCnt="0">
        <dgm:presLayoutVars>
          <dgm:dir/>
          <dgm:resizeHandles val="exact"/>
        </dgm:presLayoutVars>
      </dgm:prSet>
      <dgm:spPr/>
    </dgm:pt>
    <dgm:pt modelId="{BD2771A7-F9C9-4033-BA70-15943ACD63B1}" type="pres">
      <dgm:prSet presAssocID="{0B11765A-6ACD-4B41-B23E-01A3DB8BCAAD}" presName="comp" presStyleCnt="0"/>
      <dgm:spPr/>
    </dgm:pt>
    <dgm:pt modelId="{C2F34994-6F62-4330-81BC-D39913BA1F0B}" type="pres">
      <dgm:prSet presAssocID="{0B11765A-6ACD-4B41-B23E-01A3DB8BCAAD}" presName="box" presStyleLbl="node1" presStyleIdx="0" presStyleCnt="2" custScaleY="95247"/>
      <dgm:spPr/>
    </dgm:pt>
    <dgm:pt modelId="{A97B2026-433C-4F45-820D-A6FF8FC138BD}" type="pres">
      <dgm:prSet presAssocID="{0B11765A-6ACD-4B41-B23E-01A3DB8BCAAD}" presName="img" presStyleLbl="fgImgPlace1" presStyleIdx="0" presStyleCnt="2" custScaleX="115419" custScaleY="107322" custLinFactNeighborX="-10119" custLinFactNeighborY="1198"/>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FD2B9DC9-241A-4889-8529-53F1DF0FB923}" type="pres">
      <dgm:prSet presAssocID="{0B11765A-6ACD-4B41-B23E-01A3DB8BCAAD}" presName="text" presStyleLbl="node1" presStyleIdx="0" presStyleCnt="2">
        <dgm:presLayoutVars>
          <dgm:bulletEnabled val="1"/>
        </dgm:presLayoutVars>
      </dgm:prSet>
      <dgm:spPr/>
    </dgm:pt>
    <dgm:pt modelId="{DD557C30-42A3-48DD-B0EC-19A9EB909F34}" type="pres">
      <dgm:prSet presAssocID="{432D7AE0-9C78-4F27-B73D-C804C1F13745}" presName="spacer" presStyleCnt="0"/>
      <dgm:spPr/>
    </dgm:pt>
    <dgm:pt modelId="{3930ECDE-85C0-43F7-801D-38D36EA39802}" type="pres">
      <dgm:prSet presAssocID="{B1BF4828-7B94-457F-B583-A955A109B90B}" presName="comp" presStyleCnt="0"/>
      <dgm:spPr/>
    </dgm:pt>
    <dgm:pt modelId="{D8A7E524-C4A3-49AE-9389-4734E56210A1}" type="pres">
      <dgm:prSet presAssocID="{B1BF4828-7B94-457F-B583-A955A109B90B}" presName="box" presStyleLbl="node1" presStyleIdx="1" presStyleCnt="2" custScaleY="101119" custLinFactNeighborX="-527" custLinFactNeighborY="18989"/>
      <dgm:spPr/>
    </dgm:pt>
    <dgm:pt modelId="{24F6534D-424C-4D33-8368-0A04C5D14906}" type="pres">
      <dgm:prSet presAssocID="{B1BF4828-7B94-457F-B583-A955A109B90B}" presName="img" presStyleLbl="fgImgPlace1" presStyleIdx="1" presStyleCnt="2" custScaleX="113940" custScaleY="49430" custLinFactNeighborX="-8428" custLinFactNeighborY="52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dgm:spPr>
    </dgm:pt>
    <dgm:pt modelId="{83C5DA51-C593-4656-AA9F-7DEFAFFD1058}" type="pres">
      <dgm:prSet presAssocID="{B1BF4828-7B94-457F-B583-A955A109B90B}" presName="text" presStyleLbl="node1" presStyleIdx="1" presStyleCnt="2">
        <dgm:presLayoutVars>
          <dgm:bulletEnabled val="1"/>
        </dgm:presLayoutVars>
      </dgm:prSet>
      <dgm:spPr/>
    </dgm:pt>
  </dgm:ptLst>
  <dgm:cxnLst>
    <dgm:cxn modelId="{1200A703-5D02-4C92-B6E2-243EED02A626}" type="presOf" srcId="{26E37189-EE19-434B-9C84-BFB86DD00308}" destId="{6DFFF2D3-2AB6-4AE7-996E-81C973315B6A}" srcOrd="0" destOrd="0" presId="urn:microsoft.com/office/officeart/2005/8/layout/vList4"/>
    <dgm:cxn modelId="{F5583215-847B-4EA9-88A8-04CBAAF8B8D3}" type="presOf" srcId="{0B11765A-6ACD-4B41-B23E-01A3DB8BCAAD}" destId="{C2F34994-6F62-4330-81BC-D39913BA1F0B}" srcOrd="0" destOrd="0" presId="urn:microsoft.com/office/officeart/2005/8/layout/vList4"/>
    <dgm:cxn modelId="{7B1A881A-7741-4F90-82B5-8822F7ABDD07}" type="presOf" srcId="{B1BF4828-7B94-457F-B583-A955A109B90B}" destId="{D8A7E524-C4A3-49AE-9389-4734E56210A1}" srcOrd="0" destOrd="0" presId="urn:microsoft.com/office/officeart/2005/8/layout/vList4"/>
    <dgm:cxn modelId="{6BD98225-EA39-4800-A7CC-F97E64A2AB2E}" type="presOf" srcId="{0B11765A-6ACD-4B41-B23E-01A3DB8BCAAD}" destId="{FD2B9DC9-241A-4889-8529-53F1DF0FB923}" srcOrd="1" destOrd="0" presId="urn:microsoft.com/office/officeart/2005/8/layout/vList4"/>
    <dgm:cxn modelId="{7FBDC027-4BA1-40B5-9672-29BD251433F3}" srcId="{26E37189-EE19-434B-9C84-BFB86DD00308}" destId="{0B11765A-6ACD-4B41-B23E-01A3DB8BCAAD}" srcOrd="0" destOrd="0" parTransId="{01F7C7A8-5734-48BD-9039-370AB5D65ED4}" sibTransId="{432D7AE0-9C78-4F27-B73D-C804C1F13745}"/>
    <dgm:cxn modelId="{A9084EAA-36EA-43B1-8E40-0A71968188AD}" srcId="{26E37189-EE19-434B-9C84-BFB86DD00308}" destId="{B1BF4828-7B94-457F-B583-A955A109B90B}" srcOrd="1" destOrd="0" parTransId="{1F47E100-E4D1-4837-BE8E-10DFF37515C6}" sibTransId="{B56BD8B8-FC4E-459B-9E61-C14EA7F3C364}"/>
    <dgm:cxn modelId="{EB376ECD-D866-4213-8505-BDDE973E8229}" type="presOf" srcId="{B1BF4828-7B94-457F-B583-A955A109B90B}" destId="{83C5DA51-C593-4656-AA9F-7DEFAFFD1058}" srcOrd="1" destOrd="0" presId="urn:microsoft.com/office/officeart/2005/8/layout/vList4"/>
    <dgm:cxn modelId="{0B1DFF70-CBFC-4578-87B9-0D1F745CA859}" type="presParOf" srcId="{6DFFF2D3-2AB6-4AE7-996E-81C973315B6A}" destId="{BD2771A7-F9C9-4033-BA70-15943ACD63B1}" srcOrd="0" destOrd="0" presId="urn:microsoft.com/office/officeart/2005/8/layout/vList4"/>
    <dgm:cxn modelId="{7A7DBD23-A896-4EB2-96FE-4F95E5BB58D2}" type="presParOf" srcId="{BD2771A7-F9C9-4033-BA70-15943ACD63B1}" destId="{C2F34994-6F62-4330-81BC-D39913BA1F0B}" srcOrd="0" destOrd="0" presId="urn:microsoft.com/office/officeart/2005/8/layout/vList4"/>
    <dgm:cxn modelId="{47D201EC-5B36-46E2-AD42-0FECB33D7819}" type="presParOf" srcId="{BD2771A7-F9C9-4033-BA70-15943ACD63B1}" destId="{A97B2026-433C-4F45-820D-A6FF8FC138BD}" srcOrd="1" destOrd="0" presId="urn:microsoft.com/office/officeart/2005/8/layout/vList4"/>
    <dgm:cxn modelId="{CC584A89-7133-43E8-984A-4EDCBB596620}" type="presParOf" srcId="{BD2771A7-F9C9-4033-BA70-15943ACD63B1}" destId="{FD2B9DC9-241A-4889-8529-53F1DF0FB923}" srcOrd="2" destOrd="0" presId="urn:microsoft.com/office/officeart/2005/8/layout/vList4"/>
    <dgm:cxn modelId="{9E1373AE-F737-445E-8AED-3E6B7A623E85}" type="presParOf" srcId="{6DFFF2D3-2AB6-4AE7-996E-81C973315B6A}" destId="{DD557C30-42A3-48DD-B0EC-19A9EB909F34}" srcOrd="1" destOrd="0" presId="urn:microsoft.com/office/officeart/2005/8/layout/vList4"/>
    <dgm:cxn modelId="{DF418E82-8316-4A07-A179-D481B46C03E8}" type="presParOf" srcId="{6DFFF2D3-2AB6-4AE7-996E-81C973315B6A}" destId="{3930ECDE-85C0-43F7-801D-38D36EA39802}" srcOrd="2" destOrd="0" presId="urn:microsoft.com/office/officeart/2005/8/layout/vList4"/>
    <dgm:cxn modelId="{034A840F-3565-43A7-B333-2F5B2C16F867}" type="presParOf" srcId="{3930ECDE-85C0-43F7-801D-38D36EA39802}" destId="{D8A7E524-C4A3-49AE-9389-4734E56210A1}" srcOrd="0" destOrd="0" presId="urn:microsoft.com/office/officeart/2005/8/layout/vList4"/>
    <dgm:cxn modelId="{33C16F1B-163F-4E13-9773-F55C77DEBA6B}" type="presParOf" srcId="{3930ECDE-85C0-43F7-801D-38D36EA39802}" destId="{24F6534D-424C-4D33-8368-0A04C5D14906}" srcOrd="1" destOrd="0" presId="urn:microsoft.com/office/officeart/2005/8/layout/vList4"/>
    <dgm:cxn modelId="{FF560A07-0721-4A44-89DF-CA9F74439D29}" type="presParOf" srcId="{3930ECDE-85C0-43F7-801D-38D36EA39802}" destId="{83C5DA51-C593-4656-AA9F-7DEFAFFD105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0C2CF5-B36C-437D-8A28-78940CD227A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98CE82B-60A5-4202-9920-DE2C5EAD250D}">
      <dgm:prSet/>
      <dgm:spPr/>
      <dgm:t>
        <a:bodyPr/>
        <a:lstStyle/>
        <a:p>
          <a:r>
            <a:rPr lang="en-GB" b="1"/>
            <a:t>Findings:  </a:t>
          </a:r>
          <a:endParaRPr lang="en-US"/>
        </a:p>
      </dgm:t>
    </dgm:pt>
    <dgm:pt modelId="{88B8920C-216D-45E9-86AC-F2DB8B216BD6}" type="parTrans" cxnId="{9F921DEC-C42F-4BE7-A7C6-F12D42EE0ACF}">
      <dgm:prSet/>
      <dgm:spPr/>
      <dgm:t>
        <a:bodyPr/>
        <a:lstStyle/>
        <a:p>
          <a:endParaRPr lang="en-US"/>
        </a:p>
      </dgm:t>
    </dgm:pt>
    <dgm:pt modelId="{323D275A-FF24-44E8-810C-F288033CC596}" type="sibTrans" cxnId="{9F921DEC-C42F-4BE7-A7C6-F12D42EE0ACF}">
      <dgm:prSet/>
      <dgm:spPr/>
      <dgm:t>
        <a:bodyPr/>
        <a:lstStyle/>
        <a:p>
          <a:endParaRPr lang="en-US"/>
        </a:p>
      </dgm:t>
    </dgm:pt>
    <dgm:pt modelId="{CACA00BF-AA3B-4B25-BFC0-6C6F991BFB3C}">
      <dgm:prSet/>
      <dgm:spPr/>
      <dgm:t>
        <a:bodyPr/>
        <a:lstStyle/>
        <a:p>
          <a:r>
            <a:rPr lang="en-GB"/>
            <a:t>Extensive multi-agency involvement with Child L and mother across boroughs,  health, early years, housing , social care and domestic violence</a:t>
          </a:r>
          <a:endParaRPr lang="en-US"/>
        </a:p>
      </dgm:t>
    </dgm:pt>
    <dgm:pt modelId="{D27AC84E-4177-45D0-9F14-130CCE784CCB}" type="parTrans" cxnId="{08BBA160-7E47-4DDC-B38E-C0DEC9B6EE61}">
      <dgm:prSet/>
      <dgm:spPr/>
      <dgm:t>
        <a:bodyPr/>
        <a:lstStyle/>
        <a:p>
          <a:endParaRPr lang="en-US"/>
        </a:p>
      </dgm:t>
    </dgm:pt>
    <dgm:pt modelId="{C430DE17-3C10-48B9-BC3B-34AB72C7CCAC}" type="sibTrans" cxnId="{08BBA160-7E47-4DDC-B38E-C0DEC9B6EE61}">
      <dgm:prSet/>
      <dgm:spPr/>
      <dgm:t>
        <a:bodyPr/>
        <a:lstStyle/>
        <a:p>
          <a:endParaRPr lang="en-US"/>
        </a:p>
      </dgm:t>
    </dgm:pt>
    <dgm:pt modelId="{237376B8-A024-4A4B-AA6C-CC6099195540}">
      <dgm:prSet/>
      <dgm:spPr/>
      <dgm:t>
        <a:bodyPr/>
        <a:lstStyle/>
        <a:p>
          <a:r>
            <a:rPr lang="en-GB"/>
            <a:t>Police handover – Child L was in hospital under a police protection order, however police officers did not hand over fully between shifts and some police officers were not adequately briefed on their role.</a:t>
          </a:r>
          <a:r>
            <a:rPr lang="en-GB" b="1"/>
            <a:t> </a:t>
          </a:r>
          <a:endParaRPr lang="en-US"/>
        </a:p>
      </dgm:t>
    </dgm:pt>
    <dgm:pt modelId="{2CC6812D-082B-4F8F-8C4D-914445C9B854}" type="parTrans" cxnId="{74AA4276-FD40-4B72-B5E9-DC5D4D333680}">
      <dgm:prSet/>
      <dgm:spPr/>
      <dgm:t>
        <a:bodyPr/>
        <a:lstStyle/>
        <a:p>
          <a:endParaRPr lang="en-US"/>
        </a:p>
      </dgm:t>
    </dgm:pt>
    <dgm:pt modelId="{6673A4F7-06C0-43C8-94B0-1DD8C83F44C7}" type="sibTrans" cxnId="{74AA4276-FD40-4B72-B5E9-DC5D4D333680}">
      <dgm:prSet/>
      <dgm:spPr/>
      <dgm:t>
        <a:bodyPr/>
        <a:lstStyle/>
        <a:p>
          <a:endParaRPr lang="en-US"/>
        </a:p>
      </dgm:t>
    </dgm:pt>
    <dgm:pt modelId="{2912F65B-CD71-4A55-A6CD-F2C048935864}">
      <dgm:prSet/>
      <dgm:spPr/>
      <dgm:t>
        <a:bodyPr/>
        <a:lstStyle/>
        <a:p>
          <a:r>
            <a:rPr lang="en-GB"/>
            <a:t>Move to Northern Ireland – it would have been good practice for Brent to notify Northern Ireland authorities about Mother and L’s move particularly in light of father’s upcoming release</a:t>
          </a:r>
          <a:endParaRPr lang="en-US"/>
        </a:p>
      </dgm:t>
    </dgm:pt>
    <dgm:pt modelId="{D5A9DC9D-F5DE-4EB7-BCA4-7AC9DD80F285}" type="parTrans" cxnId="{FF4D0DF5-8023-4650-8ADC-EEBD7FE42B8B}">
      <dgm:prSet/>
      <dgm:spPr/>
      <dgm:t>
        <a:bodyPr/>
        <a:lstStyle/>
        <a:p>
          <a:endParaRPr lang="en-US"/>
        </a:p>
      </dgm:t>
    </dgm:pt>
    <dgm:pt modelId="{38A5F14A-64C9-4850-8D0D-8145EED2CF1F}" type="sibTrans" cxnId="{FF4D0DF5-8023-4650-8ADC-EEBD7FE42B8B}">
      <dgm:prSet/>
      <dgm:spPr/>
      <dgm:t>
        <a:bodyPr/>
        <a:lstStyle/>
        <a:p>
          <a:endParaRPr lang="en-US"/>
        </a:p>
      </dgm:t>
    </dgm:pt>
    <dgm:pt modelId="{34FF91FC-25C0-4BAC-8F67-DFC9654CDB6E}">
      <dgm:prSet/>
      <dgm:spPr/>
      <dgm:t>
        <a:bodyPr/>
        <a:lstStyle/>
        <a:p>
          <a:r>
            <a:rPr lang="en-GB"/>
            <a:t>GP follow-up – when the GP sent L and mother to A&amp;E for the bruises on face, the GP should have called ahead to the hospital and made arrangements for if they did not show up.</a:t>
          </a:r>
          <a:endParaRPr lang="en-US"/>
        </a:p>
      </dgm:t>
    </dgm:pt>
    <dgm:pt modelId="{02BF79D6-255A-43A0-B046-F069A352FD57}" type="parTrans" cxnId="{8887CE7C-A9D4-46A8-842B-AD4BFD211794}">
      <dgm:prSet/>
      <dgm:spPr/>
      <dgm:t>
        <a:bodyPr/>
        <a:lstStyle/>
        <a:p>
          <a:endParaRPr lang="en-US"/>
        </a:p>
      </dgm:t>
    </dgm:pt>
    <dgm:pt modelId="{A9386661-6BDC-45E6-8F78-06C3CDEE5440}" type="sibTrans" cxnId="{8887CE7C-A9D4-46A8-842B-AD4BFD211794}">
      <dgm:prSet/>
      <dgm:spPr/>
      <dgm:t>
        <a:bodyPr/>
        <a:lstStyle/>
        <a:p>
          <a:endParaRPr lang="en-US"/>
        </a:p>
      </dgm:t>
    </dgm:pt>
    <dgm:pt modelId="{DFF8DD3A-1785-44AC-A0DF-E853758E3E95}">
      <dgm:prSet/>
      <dgm:spPr/>
      <dgm:t>
        <a:bodyPr/>
        <a:lstStyle/>
        <a:p>
          <a:r>
            <a:rPr lang="en-GB"/>
            <a:t>Understanding of the personal advisor role when heavily involved in complex child protection matter</a:t>
          </a:r>
          <a:endParaRPr lang="en-US"/>
        </a:p>
      </dgm:t>
    </dgm:pt>
    <dgm:pt modelId="{16A67BEA-EBD5-4014-8A43-148928B95DCC}" type="parTrans" cxnId="{2BF1FC43-419F-4893-AEE4-7A7B3D7BBC53}">
      <dgm:prSet/>
      <dgm:spPr/>
      <dgm:t>
        <a:bodyPr/>
        <a:lstStyle/>
        <a:p>
          <a:endParaRPr lang="en-US"/>
        </a:p>
      </dgm:t>
    </dgm:pt>
    <dgm:pt modelId="{4BF25A61-6844-4562-867C-286D5437F24B}" type="sibTrans" cxnId="{2BF1FC43-419F-4893-AEE4-7A7B3D7BBC53}">
      <dgm:prSet/>
      <dgm:spPr/>
      <dgm:t>
        <a:bodyPr/>
        <a:lstStyle/>
        <a:p>
          <a:endParaRPr lang="en-US"/>
        </a:p>
      </dgm:t>
    </dgm:pt>
    <dgm:pt modelId="{97E0AD6C-9EAD-490F-B494-BF86D8195EB5}" type="pres">
      <dgm:prSet presAssocID="{D90C2CF5-B36C-437D-8A28-78940CD227A3}" presName="linear" presStyleCnt="0">
        <dgm:presLayoutVars>
          <dgm:animLvl val="lvl"/>
          <dgm:resizeHandles val="exact"/>
        </dgm:presLayoutVars>
      </dgm:prSet>
      <dgm:spPr/>
    </dgm:pt>
    <dgm:pt modelId="{44BB0770-852A-4F51-A15F-14DDBB25005E}" type="pres">
      <dgm:prSet presAssocID="{198CE82B-60A5-4202-9920-DE2C5EAD250D}" presName="parentText" presStyleLbl="node1" presStyleIdx="0" presStyleCnt="1">
        <dgm:presLayoutVars>
          <dgm:chMax val="0"/>
          <dgm:bulletEnabled val="1"/>
        </dgm:presLayoutVars>
      </dgm:prSet>
      <dgm:spPr/>
    </dgm:pt>
    <dgm:pt modelId="{87CF2885-00B6-4712-9F8B-9867271A5A89}" type="pres">
      <dgm:prSet presAssocID="{198CE82B-60A5-4202-9920-DE2C5EAD250D}" presName="childText" presStyleLbl="revTx" presStyleIdx="0" presStyleCnt="1">
        <dgm:presLayoutVars>
          <dgm:bulletEnabled val="1"/>
        </dgm:presLayoutVars>
      </dgm:prSet>
      <dgm:spPr/>
    </dgm:pt>
  </dgm:ptLst>
  <dgm:cxnLst>
    <dgm:cxn modelId="{C97DC622-14AB-494F-BB07-40127D980715}" type="presOf" srcId="{2912F65B-CD71-4A55-A6CD-F2C048935864}" destId="{87CF2885-00B6-4712-9F8B-9867271A5A89}" srcOrd="0" destOrd="2" presId="urn:microsoft.com/office/officeart/2005/8/layout/vList2"/>
    <dgm:cxn modelId="{08BBA160-7E47-4DDC-B38E-C0DEC9B6EE61}" srcId="{198CE82B-60A5-4202-9920-DE2C5EAD250D}" destId="{CACA00BF-AA3B-4B25-BFC0-6C6F991BFB3C}" srcOrd="0" destOrd="0" parTransId="{D27AC84E-4177-45D0-9F14-130CCE784CCB}" sibTransId="{C430DE17-3C10-48B9-BC3B-34AB72C7CCAC}"/>
    <dgm:cxn modelId="{2BF1FC43-419F-4893-AEE4-7A7B3D7BBC53}" srcId="{198CE82B-60A5-4202-9920-DE2C5EAD250D}" destId="{DFF8DD3A-1785-44AC-A0DF-E853758E3E95}" srcOrd="4" destOrd="0" parTransId="{16A67BEA-EBD5-4014-8A43-148928B95DCC}" sibTransId="{4BF25A61-6844-4562-867C-286D5437F24B}"/>
    <dgm:cxn modelId="{2B206A70-9932-4597-BA7D-1162D6E5F7BC}" type="presOf" srcId="{CACA00BF-AA3B-4B25-BFC0-6C6F991BFB3C}" destId="{87CF2885-00B6-4712-9F8B-9867271A5A89}" srcOrd="0" destOrd="0" presId="urn:microsoft.com/office/officeart/2005/8/layout/vList2"/>
    <dgm:cxn modelId="{74AA4276-FD40-4B72-B5E9-DC5D4D333680}" srcId="{198CE82B-60A5-4202-9920-DE2C5EAD250D}" destId="{237376B8-A024-4A4B-AA6C-CC6099195540}" srcOrd="1" destOrd="0" parTransId="{2CC6812D-082B-4F8F-8C4D-914445C9B854}" sibTransId="{6673A4F7-06C0-43C8-94B0-1DD8C83F44C7}"/>
    <dgm:cxn modelId="{8887CE7C-A9D4-46A8-842B-AD4BFD211794}" srcId="{198CE82B-60A5-4202-9920-DE2C5EAD250D}" destId="{34FF91FC-25C0-4BAC-8F67-DFC9654CDB6E}" srcOrd="3" destOrd="0" parTransId="{02BF79D6-255A-43A0-B046-F069A352FD57}" sibTransId="{A9386661-6BDC-45E6-8F78-06C3CDEE5440}"/>
    <dgm:cxn modelId="{8C8B999D-68ED-49C9-AB62-E8F7AA9691A2}" type="presOf" srcId="{D90C2CF5-B36C-437D-8A28-78940CD227A3}" destId="{97E0AD6C-9EAD-490F-B494-BF86D8195EB5}" srcOrd="0" destOrd="0" presId="urn:microsoft.com/office/officeart/2005/8/layout/vList2"/>
    <dgm:cxn modelId="{2B936EAC-3538-411D-881D-EB7D4EB01D7B}" type="presOf" srcId="{237376B8-A024-4A4B-AA6C-CC6099195540}" destId="{87CF2885-00B6-4712-9F8B-9867271A5A89}" srcOrd="0" destOrd="1" presId="urn:microsoft.com/office/officeart/2005/8/layout/vList2"/>
    <dgm:cxn modelId="{5A68B9D0-BCE9-4970-9AEF-42BC372E6DF2}" type="presOf" srcId="{34FF91FC-25C0-4BAC-8F67-DFC9654CDB6E}" destId="{87CF2885-00B6-4712-9F8B-9867271A5A89}" srcOrd="0" destOrd="3" presId="urn:microsoft.com/office/officeart/2005/8/layout/vList2"/>
    <dgm:cxn modelId="{FC2C36E4-9469-4CA3-A514-FAD316289347}" type="presOf" srcId="{198CE82B-60A5-4202-9920-DE2C5EAD250D}" destId="{44BB0770-852A-4F51-A15F-14DDBB25005E}" srcOrd="0" destOrd="0" presId="urn:microsoft.com/office/officeart/2005/8/layout/vList2"/>
    <dgm:cxn modelId="{58D1AEEB-65D7-48F9-A8D3-4F461C35E10C}" type="presOf" srcId="{DFF8DD3A-1785-44AC-A0DF-E853758E3E95}" destId="{87CF2885-00B6-4712-9F8B-9867271A5A89}" srcOrd="0" destOrd="4" presId="urn:microsoft.com/office/officeart/2005/8/layout/vList2"/>
    <dgm:cxn modelId="{9F921DEC-C42F-4BE7-A7C6-F12D42EE0ACF}" srcId="{D90C2CF5-B36C-437D-8A28-78940CD227A3}" destId="{198CE82B-60A5-4202-9920-DE2C5EAD250D}" srcOrd="0" destOrd="0" parTransId="{88B8920C-216D-45E9-86AC-F2DB8B216BD6}" sibTransId="{323D275A-FF24-44E8-810C-F288033CC596}"/>
    <dgm:cxn modelId="{FF4D0DF5-8023-4650-8ADC-EEBD7FE42B8B}" srcId="{198CE82B-60A5-4202-9920-DE2C5EAD250D}" destId="{2912F65B-CD71-4A55-A6CD-F2C048935864}" srcOrd="2" destOrd="0" parTransId="{D5A9DC9D-F5DE-4EB7-BCA4-7AC9DD80F285}" sibTransId="{38A5F14A-64C9-4850-8D0D-8145EED2CF1F}"/>
    <dgm:cxn modelId="{E2C44A62-2F0E-4EFF-84F7-CD3A1C864BEB}" type="presParOf" srcId="{97E0AD6C-9EAD-490F-B494-BF86D8195EB5}" destId="{44BB0770-852A-4F51-A15F-14DDBB25005E}" srcOrd="0" destOrd="0" presId="urn:microsoft.com/office/officeart/2005/8/layout/vList2"/>
    <dgm:cxn modelId="{632011D1-7083-4803-AA94-DAF37FF0A497}" type="presParOf" srcId="{97E0AD6C-9EAD-490F-B494-BF86D8195EB5}" destId="{87CF2885-00B6-4712-9F8B-9867271A5A8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304395-2DB2-4BD7-9E4F-CA523778B0C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659719B-A8D7-4232-94F8-DFF3C6FDA8B2}">
      <dgm:prSet/>
      <dgm:spPr/>
      <dgm:t>
        <a:bodyPr/>
        <a:lstStyle/>
        <a:p>
          <a:r>
            <a:rPr lang="en-GB" b="1"/>
            <a:t>Recommendations: </a:t>
          </a:r>
          <a:endParaRPr lang="en-US"/>
        </a:p>
      </dgm:t>
    </dgm:pt>
    <dgm:pt modelId="{1C1D9E28-694A-4264-B37C-900A4B2FC825}" type="parTrans" cxnId="{2CDD77EB-D437-44D0-ADEB-57FA68408481}">
      <dgm:prSet/>
      <dgm:spPr/>
      <dgm:t>
        <a:bodyPr/>
        <a:lstStyle/>
        <a:p>
          <a:endParaRPr lang="en-US"/>
        </a:p>
      </dgm:t>
    </dgm:pt>
    <dgm:pt modelId="{CD58EF61-1386-4F5C-A39E-2091818512F8}" type="sibTrans" cxnId="{2CDD77EB-D437-44D0-ADEB-57FA68408481}">
      <dgm:prSet/>
      <dgm:spPr/>
      <dgm:t>
        <a:bodyPr/>
        <a:lstStyle/>
        <a:p>
          <a:endParaRPr lang="en-US"/>
        </a:p>
      </dgm:t>
    </dgm:pt>
    <dgm:pt modelId="{B86DF2FB-5442-4D3A-8202-9328E067CC6C}">
      <dgm:prSet/>
      <dgm:spPr/>
      <dgm:t>
        <a:bodyPr/>
        <a:lstStyle/>
        <a:p>
          <a:r>
            <a:rPr lang="en-GB"/>
            <a:t>Seeking  assurances that the role of the ‘Lead Professional’  and the skills and experience required for this role are clearly defined, understood  and embedded within any Team Around the Family arrangements</a:t>
          </a:r>
          <a:endParaRPr lang="en-US"/>
        </a:p>
      </dgm:t>
    </dgm:pt>
    <dgm:pt modelId="{688A5DC4-2DB9-4522-ACB9-D6EEE6F57994}" type="parTrans" cxnId="{6D505CF6-F164-402E-B979-2671A4524696}">
      <dgm:prSet/>
      <dgm:spPr/>
      <dgm:t>
        <a:bodyPr/>
        <a:lstStyle/>
        <a:p>
          <a:endParaRPr lang="en-US"/>
        </a:p>
      </dgm:t>
    </dgm:pt>
    <dgm:pt modelId="{050C3557-667D-465D-998B-5AED75781B44}" type="sibTrans" cxnId="{6D505CF6-F164-402E-B979-2671A4524696}">
      <dgm:prSet/>
      <dgm:spPr/>
      <dgm:t>
        <a:bodyPr/>
        <a:lstStyle/>
        <a:p>
          <a:endParaRPr lang="en-US"/>
        </a:p>
      </dgm:t>
    </dgm:pt>
    <dgm:pt modelId="{705DDB76-500C-4A5C-8744-E37DF29DAF7F}">
      <dgm:prSet/>
      <dgm:spPr/>
      <dgm:t>
        <a:bodyPr/>
        <a:lstStyle/>
        <a:p>
          <a:r>
            <a:rPr lang="en-GB"/>
            <a:t>Liaise with relevant London GP bodies to establish an agreed protocol on sharing information about children and families for child protection assessments and interventions to ensure that key information, decisions and actions are easily summarised, accessible and captured. It is recommended that a standard child protection data sharing form is sent to GPs for completion, and that this is a form based on the template developed by the National Named GP Group. (Prashant-Can you expand on this?)</a:t>
          </a:r>
          <a:endParaRPr lang="en-US"/>
        </a:p>
      </dgm:t>
    </dgm:pt>
    <dgm:pt modelId="{282A3B20-FFE2-48A3-94FC-374E24A2C8B7}" type="parTrans" cxnId="{B62DC418-761D-43ED-B2BF-1F4DA56311E2}">
      <dgm:prSet/>
      <dgm:spPr/>
      <dgm:t>
        <a:bodyPr/>
        <a:lstStyle/>
        <a:p>
          <a:endParaRPr lang="en-US"/>
        </a:p>
      </dgm:t>
    </dgm:pt>
    <dgm:pt modelId="{93D3EEB7-20D9-4C01-8D6C-E9D529436308}" type="sibTrans" cxnId="{B62DC418-761D-43ED-B2BF-1F4DA56311E2}">
      <dgm:prSet/>
      <dgm:spPr/>
      <dgm:t>
        <a:bodyPr/>
        <a:lstStyle/>
        <a:p>
          <a:endParaRPr lang="en-US"/>
        </a:p>
      </dgm:t>
    </dgm:pt>
    <dgm:pt modelId="{5E09A1F0-D72B-48BA-A3B2-EAA645C2D173}">
      <dgm:prSet/>
      <dgm:spPr/>
      <dgm:t>
        <a:bodyPr/>
        <a:lstStyle/>
        <a:p>
          <a:r>
            <a:rPr lang="en-GB"/>
            <a:t>Develop best multidisciplinary practice guidance where services to parents and children are provided across more than one local authority, such as joint supervision arrangements, transfer of key information, transition of new working relationships and timing to ensure that the needs of children and their parents who are care leavers are met. </a:t>
          </a:r>
          <a:endParaRPr lang="en-US"/>
        </a:p>
      </dgm:t>
    </dgm:pt>
    <dgm:pt modelId="{A9ADE556-C053-4321-96A2-BC65A7D3B296}" type="parTrans" cxnId="{27B5BE33-287D-4AD4-BA83-2B8E17E10FD0}">
      <dgm:prSet/>
      <dgm:spPr/>
      <dgm:t>
        <a:bodyPr/>
        <a:lstStyle/>
        <a:p>
          <a:endParaRPr lang="en-US"/>
        </a:p>
      </dgm:t>
    </dgm:pt>
    <dgm:pt modelId="{66FA40D5-5166-4B63-8864-D4842AE23F24}" type="sibTrans" cxnId="{27B5BE33-287D-4AD4-BA83-2B8E17E10FD0}">
      <dgm:prSet/>
      <dgm:spPr/>
      <dgm:t>
        <a:bodyPr/>
        <a:lstStyle/>
        <a:p>
          <a:endParaRPr lang="en-US"/>
        </a:p>
      </dgm:t>
    </dgm:pt>
    <dgm:pt modelId="{BD4B4DE9-6849-4FB6-B151-917F4CB58F7E}">
      <dgm:prSet/>
      <dgm:spPr/>
      <dgm:t>
        <a:bodyPr/>
        <a:lstStyle/>
        <a:p>
          <a:r>
            <a:rPr lang="en-GB"/>
            <a:t>Safeguarding Children Partnerships and their member agencies should review how frontline practitioners and managers are supported in their understanding and skills in supporting emotional attachment between carers and children.</a:t>
          </a:r>
          <a:endParaRPr lang="en-US"/>
        </a:p>
      </dgm:t>
    </dgm:pt>
    <dgm:pt modelId="{35D01F3E-3C39-4F5E-BAF5-D2EA559CD6F0}" type="parTrans" cxnId="{6D87BD68-E901-40E6-AF1A-02F34D0CAF17}">
      <dgm:prSet/>
      <dgm:spPr/>
      <dgm:t>
        <a:bodyPr/>
        <a:lstStyle/>
        <a:p>
          <a:endParaRPr lang="en-US"/>
        </a:p>
      </dgm:t>
    </dgm:pt>
    <dgm:pt modelId="{0FA414ED-C3F1-48F4-B655-67FB2016FAEE}" type="sibTrans" cxnId="{6D87BD68-E901-40E6-AF1A-02F34D0CAF17}">
      <dgm:prSet/>
      <dgm:spPr/>
      <dgm:t>
        <a:bodyPr/>
        <a:lstStyle/>
        <a:p>
          <a:endParaRPr lang="en-US"/>
        </a:p>
      </dgm:t>
    </dgm:pt>
    <dgm:pt modelId="{8D2651F7-016F-4AFB-9BA0-60F5CABE10C0}" type="pres">
      <dgm:prSet presAssocID="{37304395-2DB2-4BD7-9E4F-CA523778B0CD}" presName="linear" presStyleCnt="0">
        <dgm:presLayoutVars>
          <dgm:animLvl val="lvl"/>
          <dgm:resizeHandles val="exact"/>
        </dgm:presLayoutVars>
      </dgm:prSet>
      <dgm:spPr/>
    </dgm:pt>
    <dgm:pt modelId="{A598E66D-13A2-43CD-992E-E2F67D7C9F69}" type="pres">
      <dgm:prSet presAssocID="{B659719B-A8D7-4232-94F8-DFF3C6FDA8B2}" presName="parentText" presStyleLbl="node1" presStyleIdx="0" presStyleCnt="1">
        <dgm:presLayoutVars>
          <dgm:chMax val="0"/>
          <dgm:bulletEnabled val="1"/>
        </dgm:presLayoutVars>
      </dgm:prSet>
      <dgm:spPr/>
    </dgm:pt>
    <dgm:pt modelId="{B0770A42-9A78-4E20-B100-ECBA5393A092}" type="pres">
      <dgm:prSet presAssocID="{B659719B-A8D7-4232-94F8-DFF3C6FDA8B2}" presName="childText" presStyleLbl="revTx" presStyleIdx="0" presStyleCnt="1">
        <dgm:presLayoutVars>
          <dgm:bulletEnabled val="1"/>
        </dgm:presLayoutVars>
      </dgm:prSet>
      <dgm:spPr/>
    </dgm:pt>
  </dgm:ptLst>
  <dgm:cxnLst>
    <dgm:cxn modelId="{CC741203-4FBA-4CA2-A90D-5A17AC0C3423}" type="presOf" srcId="{B86DF2FB-5442-4D3A-8202-9328E067CC6C}" destId="{B0770A42-9A78-4E20-B100-ECBA5393A092}" srcOrd="0" destOrd="0" presId="urn:microsoft.com/office/officeart/2005/8/layout/vList2"/>
    <dgm:cxn modelId="{B62DC418-761D-43ED-B2BF-1F4DA56311E2}" srcId="{B659719B-A8D7-4232-94F8-DFF3C6FDA8B2}" destId="{705DDB76-500C-4A5C-8744-E37DF29DAF7F}" srcOrd="1" destOrd="0" parTransId="{282A3B20-FFE2-48A3-94FC-374E24A2C8B7}" sibTransId="{93D3EEB7-20D9-4C01-8D6C-E9D529436308}"/>
    <dgm:cxn modelId="{27B5BE33-287D-4AD4-BA83-2B8E17E10FD0}" srcId="{B659719B-A8D7-4232-94F8-DFF3C6FDA8B2}" destId="{5E09A1F0-D72B-48BA-A3B2-EAA645C2D173}" srcOrd="2" destOrd="0" parTransId="{A9ADE556-C053-4321-96A2-BC65A7D3B296}" sibTransId="{66FA40D5-5166-4B63-8864-D4842AE23F24}"/>
    <dgm:cxn modelId="{6D87BD68-E901-40E6-AF1A-02F34D0CAF17}" srcId="{B659719B-A8D7-4232-94F8-DFF3C6FDA8B2}" destId="{BD4B4DE9-6849-4FB6-B151-917F4CB58F7E}" srcOrd="3" destOrd="0" parTransId="{35D01F3E-3C39-4F5E-BAF5-D2EA559CD6F0}" sibTransId="{0FA414ED-C3F1-48F4-B655-67FB2016FAEE}"/>
    <dgm:cxn modelId="{ED402F4F-5664-4104-950E-6017F98EA996}" type="presOf" srcId="{B659719B-A8D7-4232-94F8-DFF3C6FDA8B2}" destId="{A598E66D-13A2-43CD-992E-E2F67D7C9F69}" srcOrd="0" destOrd="0" presId="urn:microsoft.com/office/officeart/2005/8/layout/vList2"/>
    <dgm:cxn modelId="{DD14EA57-8099-4A36-B798-68C52BBE3EF1}" type="presOf" srcId="{BD4B4DE9-6849-4FB6-B151-917F4CB58F7E}" destId="{B0770A42-9A78-4E20-B100-ECBA5393A092}" srcOrd="0" destOrd="3" presId="urn:microsoft.com/office/officeart/2005/8/layout/vList2"/>
    <dgm:cxn modelId="{5AE5C182-2450-45A0-BE9C-1A6EC6E25BD7}" type="presOf" srcId="{37304395-2DB2-4BD7-9E4F-CA523778B0CD}" destId="{8D2651F7-016F-4AFB-9BA0-60F5CABE10C0}" srcOrd="0" destOrd="0" presId="urn:microsoft.com/office/officeart/2005/8/layout/vList2"/>
    <dgm:cxn modelId="{7B451D99-5378-4A36-A472-D563A3F5483D}" type="presOf" srcId="{705DDB76-500C-4A5C-8744-E37DF29DAF7F}" destId="{B0770A42-9A78-4E20-B100-ECBA5393A092}" srcOrd="0" destOrd="1" presId="urn:microsoft.com/office/officeart/2005/8/layout/vList2"/>
    <dgm:cxn modelId="{49E197BF-CF79-41EC-8FEB-670902204199}" type="presOf" srcId="{5E09A1F0-D72B-48BA-A3B2-EAA645C2D173}" destId="{B0770A42-9A78-4E20-B100-ECBA5393A092}" srcOrd="0" destOrd="2" presId="urn:microsoft.com/office/officeart/2005/8/layout/vList2"/>
    <dgm:cxn modelId="{2CDD77EB-D437-44D0-ADEB-57FA68408481}" srcId="{37304395-2DB2-4BD7-9E4F-CA523778B0CD}" destId="{B659719B-A8D7-4232-94F8-DFF3C6FDA8B2}" srcOrd="0" destOrd="0" parTransId="{1C1D9E28-694A-4264-B37C-900A4B2FC825}" sibTransId="{CD58EF61-1386-4F5C-A39E-2091818512F8}"/>
    <dgm:cxn modelId="{6D505CF6-F164-402E-B979-2671A4524696}" srcId="{B659719B-A8D7-4232-94F8-DFF3C6FDA8B2}" destId="{B86DF2FB-5442-4D3A-8202-9328E067CC6C}" srcOrd="0" destOrd="0" parTransId="{688A5DC4-2DB9-4522-ACB9-D6EEE6F57994}" sibTransId="{050C3557-667D-465D-998B-5AED75781B44}"/>
    <dgm:cxn modelId="{38C2BEF2-001F-4797-BDA6-1DA85EAC131C}" type="presParOf" srcId="{8D2651F7-016F-4AFB-9BA0-60F5CABE10C0}" destId="{A598E66D-13A2-43CD-992E-E2F67D7C9F69}" srcOrd="0" destOrd="0" presId="urn:microsoft.com/office/officeart/2005/8/layout/vList2"/>
    <dgm:cxn modelId="{87B12435-F12E-4C55-A59C-F71A56CF184C}" type="presParOf" srcId="{8D2651F7-016F-4AFB-9BA0-60F5CABE10C0}" destId="{B0770A42-9A78-4E20-B100-ECBA5393A09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BD43F-58F3-46AA-A212-AF86342A03A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734D728-921B-46FD-BC7A-D02E26B1AA2B}">
      <dgm:prSet/>
      <dgm:spPr/>
      <dgm:t>
        <a:bodyPr/>
        <a:lstStyle/>
        <a:p>
          <a:r>
            <a:rPr lang="en-US" b="1"/>
            <a:t>Key lines of enquiry </a:t>
          </a:r>
          <a:endParaRPr lang="en-US"/>
        </a:p>
      </dgm:t>
    </dgm:pt>
    <dgm:pt modelId="{25D09019-AC9C-491D-9604-9E579D214413}" type="parTrans" cxnId="{7334E424-FDE8-4555-A31B-5A3976F3EEAE}">
      <dgm:prSet/>
      <dgm:spPr/>
      <dgm:t>
        <a:bodyPr/>
        <a:lstStyle/>
        <a:p>
          <a:endParaRPr lang="en-US"/>
        </a:p>
      </dgm:t>
    </dgm:pt>
    <dgm:pt modelId="{C77A0AEF-65FD-4B90-9780-7A35BC3EA34C}" type="sibTrans" cxnId="{7334E424-FDE8-4555-A31B-5A3976F3EEAE}">
      <dgm:prSet/>
      <dgm:spPr/>
      <dgm:t>
        <a:bodyPr/>
        <a:lstStyle/>
        <a:p>
          <a:endParaRPr lang="en-US"/>
        </a:p>
      </dgm:t>
    </dgm:pt>
    <dgm:pt modelId="{564617A0-1796-4724-9712-D1CDDA5553CF}">
      <dgm:prSet/>
      <dgm:spPr/>
      <dgm:t>
        <a:bodyPr/>
        <a:lstStyle/>
        <a:p>
          <a:r>
            <a:rPr lang="en-GB"/>
            <a:t>Exploring ‘professional curiosity’ particularly as to whether mother was sufficiently challenged about her versions of events after Child L’s various injuries and whether appropriate safeguarding judgements were made. </a:t>
          </a:r>
          <a:endParaRPr lang="en-US"/>
        </a:p>
      </dgm:t>
    </dgm:pt>
    <dgm:pt modelId="{2B4B07AF-CA15-4E77-8B10-F9BA071DA5D1}" type="parTrans" cxnId="{3A1F5FEA-3E2C-4E61-B8B8-DC0709FFA6A0}">
      <dgm:prSet/>
      <dgm:spPr/>
      <dgm:t>
        <a:bodyPr/>
        <a:lstStyle/>
        <a:p>
          <a:endParaRPr lang="en-US"/>
        </a:p>
      </dgm:t>
    </dgm:pt>
    <dgm:pt modelId="{901FE3A3-6CDE-4D74-9500-C2B52FFB5058}" type="sibTrans" cxnId="{3A1F5FEA-3E2C-4E61-B8B8-DC0709FFA6A0}">
      <dgm:prSet/>
      <dgm:spPr/>
      <dgm:t>
        <a:bodyPr/>
        <a:lstStyle/>
        <a:p>
          <a:endParaRPr lang="en-US"/>
        </a:p>
      </dgm:t>
    </dgm:pt>
    <dgm:pt modelId="{A447B250-DDB3-4640-A834-982D54A48D0D}">
      <dgm:prSet/>
      <dgm:spPr/>
      <dgm:t>
        <a:bodyPr/>
        <a:lstStyle/>
        <a:p>
          <a:r>
            <a:rPr lang="en-GB"/>
            <a:t>Were the ‘second questions’ and appropriate challenge evident? Was the impact of domestic violence minimised? How mother was understood as a victim and suitable services provided?</a:t>
          </a:r>
          <a:endParaRPr lang="en-US"/>
        </a:p>
      </dgm:t>
    </dgm:pt>
    <dgm:pt modelId="{8835AFB9-8043-4FA0-B0DE-D31F0CAC051B}" type="parTrans" cxnId="{B80A648A-C5DF-4E92-810B-5BA9A4690E8C}">
      <dgm:prSet/>
      <dgm:spPr/>
      <dgm:t>
        <a:bodyPr/>
        <a:lstStyle/>
        <a:p>
          <a:endParaRPr lang="en-US"/>
        </a:p>
      </dgm:t>
    </dgm:pt>
    <dgm:pt modelId="{25841B93-FA80-4AD6-AAD8-F3F8AE978B09}" type="sibTrans" cxnId="{B80A648A-C5DF-4E92-810B-5BA9A4690E8C}">
      <dgm:prSet/>
      <dgm:spPr/>
      <dgm:t>
        <a:bodyPr/>
        <a:lstStyle/>
        <a:p>
          <a:endParaRPr lang="en-US"/>
        </a:p>
      </dgm:t>
    </dgm:pt>
    <dgm:pt modelId="{BCF98BCF-FDE7-4635-B4FA-C9E1D4BFA30C}">
      <dgm:prSet/>
      <dgm:spPr/>
      <dgm:t>
        <a:bodyPr/>
        <a:lstStyle/>
        <a:p>
          <a:r>
            <a:rPr lang="en-GB"/>
            <a:t>Support for families after Supervision Orders end and value of SOs in protecting children.</a:t>
          </a:r>
          <a:endParaRPr lang="en-US"/>
        </a:p>
      </dgm:t>
    </dgm:pt>
    <dgm:pt modelId="{7FE38BBB-4CA9-4C40-AF46-368BB722FBBC}" type="parTrans" cxnId="{155F6333-F56A-4D0E-904C-FD176DD427CD}">
      <dgm:prSet/>
      <dgm:spPr/>
      <dgm:t>
        <a:bodyPr/>
        <a:lstStyle/>
        <a:p>
          <a:endParaRPr lang="en-US"/>
        </a:p>
      </dgm:t>
    </dgm:pt>
    <dgm:pt modelId="{8C5CDAE7-41B7-4AA6-A0EF-22137CA67B16}" type="sibTrans" cxnId="{155F6333-F56A-4D0E-904C-FD176DD427CD}">
      <dgm:prSet/>
      <dgm:spPr/>
      <dgm:t>
        <a:bodyPr/>
        <a:lstStyle/>
        <a:p>
          <a:endParaRPr lang="en-US"/>
        </a:p>
      </dgm:t>
    </dgm:pt>
    <dgm:pt modelId="{D52C327F-4BD3-4521-A76D-D54847797ADF}">
      <dgm:prSet/>
      <dgm:spPr/>
      <dgm:t>
        <a:bodyPr/>
        <a:lstStyle/>
        <a:p>
          <a:r>
            <a:rPr lang="en-GB"/>
            <a:t>Coordination between local authorities, where one is providing care leaver support to the parent and another is safeguarding the child.</a:t>
          </a:r>
          <a:endParaRPr lang="en-US"/>
        </a:p>
      </dgm:t>
    </dgm:pt>
    <dgm:pt modelId="{EF15E796-E8E1-4CA0-88BA-5E14A8834B30}" type="parTrans" cxnId="{F9DF3462-C022-45EE-B25F-5E4B8E0B8C61}">
      <dgm:prSet/>
      <dgm:spPr/>
      <dgm:t>
        <a:bodyPr/>
        <a:lstStyle/>
        <a:p>
          <a:endParaRPr lang="en-US"/>
        </a:p>
      </dgm:t>
    </dgm:pt>
    <dgm:pt modelId="{4ADD857B-FDF2-4AA4-B110-B3470BC5ED82}" type="sibTrans" cxnId="{F9DF3462-C022-45EE-B25F-5E4B8E0B8C61}">
      <dgm:prSet/>
      <dgm:spPr/>
      <dgm:t>
        <a:bodyPr/>
        <a:lstStyle/>
        <a:p>
          <a:endParaRPr lang="en-US"/>
        </a:p>
      </dgm:t>
    </dgm:pt>
    <dgm:pt modelId="{05B451AF-15EE-4DC0-AE03-3C431CABE674}">
      <dgm:prSet/>
      <dgm:spPr/>
      <dgm:t>
        <a:bodyPr/>
        <a:lstStyle/>
        <a:p>
          <a:r>
            <a:rPr lang="en-GB"/>
            <a:t>What, if any, was the impact of the pandemic on service provision/safeguarding arrangements? Was there any paying attention to the cumulative impact of abuse/neglect on Child L?</a:t>
          </a:r>
          <a:endParaRPr lang="en-US"/>
        </a:p>
      </dgm:t>
    </dgm:pt>
    <dgm:pt modelId="{851D7286-F785-4E0B-8556-F0AC2FE58271}" type="parTrans" cxnId="{F253DEC3-2294-43FF-B2D1-54C3A16CD4FB}">
      <dgm:prSet/>
      <dgm:spPr/>
      <dgm:t>
        <a:bodyPr/>
        <a:lstStyle/>
        <a:p>
          <a:endParaRPr lang="en-US"/>
        </a:p>
      </dgm:t>
    </dgm:pt>
    <dgm:pt modelId="{8916A6A3-7F66-4999-ACF2-A895A99158C7}" type="sibTrans" cxnId="{F253DEC3-2294-43FF-B2D1-54C3A16CD4FB}">
      <dgm:prSet/>
      <dgm:spPr/>
      <dgm:t>
        <a:bodyPr/>
        <a:lstStyle/>
        <a:p>
          <a:endParaRPr lang="en-US"/>
        </a:p>
      </dgm:t>
    </dgm:pt>
    <dgm:pt modelId="{9FB962E0-F5A6-414B-B423-8B748D6D32ED}" type="pres">
      <dgm:prSet presAssocID="{DAABD43F-58F3-46AA-A212-AF86342A03A2}" presName="linear" presStyleCnt="0">
        <dgm:presLayoutVars>
          <dgm:animLvl val="lvl"/>
          <dgm:resizeHandles val="exact"/>
        </dgm:presLayoutVars>
      </dgm:prSet>
      <dgm:spPr/>
    </dgm:pt>
    <dgm:pt modelId="{0C31775A-5A35-4108-8035-1695E0DFBE23}" type="pres">
      <dgm:prSet presAssocID="{F734D728-921B-46FD-BC7A-D02E26B1AA2B}" presName="parentText" presStyleLbl="node1" presStyleIdx="0" presStyleCnt="1">
        <dgm:presLayoutVars>
          <dgm:chMax val="0"/>
          <dgm:bulletEnabled val="1"/>
        </dgm:presLayoutVars>
      </dgm:prSet>
      <dgm:spPr/>
    </dgm:pt>
    <dgm:pt modelId="{DC0419AE-C123-417D-B3BB-CF445C4BBAD3}" type="pres">
      <dgm:prSet presAssocID="{F734D728-921B-46FD-BC7A-D02E26B1AA2B}" presName="childText" presStyleLbl="revTx" presStyleIdx="0" presStyleCnt="1">
        <dgm:presLayoutVars>
          <dgm:bulletEnabled val="1"/>
        </dgm:presLayoutVars>
      </dgm:prSet>
      <dgm:spPr/>
    </dgm:pt>
  </dgm:ptLst>
  <dgm:cxnLst>
    <dgm:cxn modelId="{21B8330A-9DAC-4DCF-AAA4-69DF64480AA3}" type="presOf" srcId="{F734D728-921B-46FD-BC7A-D02E26B1AA2B}" destId="{0C31775A-5A35-4108-8035-1695E0DFBE23}" srcOrd="0" destOrd="0" presId="urn:microsoft.com/office/officeart/2005/8/layout/vList2"/>
    <dgm:cxn modelId="{12EF7121-F267-44E8-AB13-74E8F14589D3}" type="presOf" srcId="{A447B250-DDB3-4640-A834-982D54A48D0D}" destId="{DC0419AE-C123-417D-B3BB-CF445C4BBAD3}" srcOrd="0" destOrd="1" presId="urn:microsoft.com/office/officeart/2005/8/layout/vList2"/>
    <dgm:cxn modelId="{7334E424-FDE8-4555-A31B-5A3976F3EEAE}" srcId="{DAABD43F-58F3-46AA-A212-AF86342A03A2}" destId="{F734D728-921B-46FD-BC7A-D02E26B1AA2B}" srcOrd="0" destOrd="0" parTransId="{25D09019-AC9C-491D-9604-9E579D214413}" sibTransId="{C77A0AEF-65FD-4B90-9780-7A35BC3EA34C}"/>
    <dgm:cxn modelId="{155F6333-F56A-4D0E-904C-FD176DD427CD}" srcId="{F734D728-921B-46FD-BC7A-D02E26B1AA2B}" destId="{BCF98BCF-FDE7-4635-B4FA-C9E1D4BFA30C}" srcOrd="2" destOrd="0" parTransId="{7FE38BBB-4CA9-4C40-AF46-368BB722FBBC}" sibTransId="{8C5CDAE7-41B7-4AA6-A0EF-22137CA67B16}"/>
    <dgm:cxn modelId="{74C9AC35-5540-4558-AA22-1EA213439D61}" type="presOf" srcId="{BCF98BCF-FDE7-4635-B4FA-C9E1D4BFA30C}" destId="{DC0419AE-C123-417D-B3BB-CF445C4BBAD3}" srcOrd="0" destOrd="2" presId="urn:microsoft.com/office/officeart/2005/8/layout/vList2"/>
    <dgm:cxn modelId="{A5BC163E-BEB7-42FD-83AB-0EE68641E524}" type="presOf" srcId="{05B451AF-15EE-4DC0-AE03-3C431CABE674}" destId="{DC0419AE-C123-417D-B3BB-CF445C4BBAD3}" srcOrd="0" destOrd="4" presId="urn:microsoft.com/office/officeart/2005/8/layout/vList2"/>
    <dgm:cxn modelId="{8767915D-1012-4A8A-8551-F7C5EA4E3EC0}" type="presOf" srcId="{D52C327F-4BD3-4521-A76D-D54847797ADF}" destId="{DC0419AE-C123-417D-B3BB-CF445C4BBAD3}" srcOrd="0" destOrd="3" presId="urn:microsoft.com/office/officeart/2005/8/layout/vList2"/>
    <dgm:cxn modelId="{F7A09E60-FF12-4CA1-B922-B7D0255E2302}" type="presOf" srcId="{DAABD43F-58F3-46AA-A212-AF86342A03A2}" destId="{9FB962E0-F5A6-414B-B423-8B748D6D32ED}" srcOrd="0" destOrd="0" presId="urn:microsoft.com/office/officeart/2005/8/layout/vList2"/>
    <dgm:cxn modelId="{F9DF3462-C022-45EE-B25F-5E4B8E0B8C61}" srcId="{F734D728-921B-46FD-BC7A-D02E26B1AA2B}" destId="{D52C327F-4BD3-4521-A76D-D54847797ADF}" srcOrd="3" destOrd="0" parTransId="{EF15E796-E8E1-4CA0-88BA-5E14A8834B30}" sibTransId="{4ADD857B-FDF2-4AA4-B110-B3470BC5ED82}"/>
    <dgm:cxn modelId="{B80A648A-C5DF-4E92-810B-5BA9A4690E8C}" srcId="{F734D728-921B-46FD-BC7A-D02E26B1AA2B}" destId="{A447B250-DDB3-4640-A834-982D54A48D0D}" srcOrd="1" destOrd="0" parTransId="{8835AFB9-8043-4FA0-B0DE-D31F0CAC051B}" sibTransId="{25841B93-FA80-4AD6-AAD8-F3F8AE978B09}"/>
    <dgm:cxn modelId="{F253DEC3-2294-43FF-B2D1-54C3A16CD4FB}" srcId="{F734D728-921B-46FD-BC7A-D02E26B1AA2B}" destId="{05B451AF-15EE-4DC0-AE03-3C431CABE674}" srcOrd="4" destOrd="0" parTransId="{851D7286-F785-4E0B-8556-F0AC2FE58271}" sibTransId="{8916A6A3-7F66-4999-ACF2-A895A99158C7}"/>
    <dgm:cxn modelId="{3A1F5FEA-3E2C-4E61-B8B8-DC0709FFA6A0}" srcId="{F734D728-921B-46FD-BC7A-D02E26B1AA2B}" destId="{564617A0-1796-4724-9712-D1CDDA5553CF}" srcOrd="0" destOrd="0" parTransId="{2B4B07AF-CA15-4E77-8B10-F9BA071DA5D1}" sibTransId="{901FE3A3-6CDE-4D74-9500-C2B52FFB5058}"/>
    <dgm:cxn modelId="{A4F0B5F2-6172-4915-8805-3A5377BA91B6}" type="presOf" srcId="{564617A0-1796-4724-9712-D1CDDA5553CF}" destId="{DC0419AE-C123-417D-B3BB-CF445C4BBAD3}" srcOrd="0" destOrd="0" presId="urn:microsoft.com/office/officeart/2005/8/layout/vList2"/>
    <dgm:cxn modelId="{45435172-28E5-425A-9BDD-4298D677E421}" type="presParOf" srcId="{9FB962E0-F5A6-414B-B423-8B748D6D32ED}" destId="{0C31775A-5A35-4108-8035-1695E0DFBE23}" srcOrd="0" destOrd="0" presId="urn:microsoft.com/office/officeart/2005/8/layout/vList2"/>
    <dgm:cxn modelId="{AA7C7499-71A8-4009-A530-1D47DF7C9C26}" type="presParOf" srcId="{9FB962E0-F5A6-414B-B423-8B748D6D32ED}" destId="{DC0419AE-C123-417D-B3BB-CF445C4BBAD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34994-6F62-4330-81BC-D39913BA1F0B}">
      <dsp:nvSpPr>
        <dsp:cNvPr id="0" name=""/>
        <dsp:cNvSpPr/>
      </dsp:nvSpPr>
      <dsp:spPr>
        <a:xfrm>
          <a:off x="0" y="0"/>
          <a:ext cx="11114203" cy="177426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GB" sz="1800" b="1" kern="1200">
              <a:solidFill>
                <a:schemeClr val="tx1"/>
              </a:solidFill>
              <a:latin typeface="Arial" panose="020B0604020202020204" pitchFamily="34" charset="0"/>
              <a:cs typeface="Arial" panose="020B0604020202020204" pitchFamily="34" charset="0"/>
            </a:rPr>
            <a:t>The former Primary Care Link Working Team: </a:t>
          </a:r>
          <a:r>
            <a:rPr lang="en-GB" sz="1800" b="0" kern="1200">
              <a:solidFill>
                <a:schemeClr val="tx1"/>
              </a:solidFill>
              <a:latin typeface="Arial" panose="020B0604020202020204" pitchFamily="34" charset="0"/>
              <a:cs typeface="Arial" panose="020B0604020202020204" pitchFamily="34" charset="0"/>
            </a:rPr>
            <a:t>Our Primary Care Link working team have now merged into our Core Community Mental Health teams, with the health care professionals becoming Wellbeing Practitioners.</a:t>
          </a:r>
          <a:endParaRPr lang="en-US" sz="1800" b="0" kern="1200">
            <a:solidFill>
              <a:schemeClr val="tx1"/>
            </a:solidFill>
            <a:latin typeface="Arial" panose="020B0604020202020204" pitchFamily="34" charset="0"/>
            <a:cs typeface="Arial" panose="020B0604020202020204" pitchFamily="34" charset="0"/>
          </a:endParaRPr>
        </a:p>
      </dsp:txBody>
      <dsp:txXfrm>
        <a:off x="2409120" y="0"/>
        <a:ext cx="8705082" cy="1774260"/>
      </dsp:txXfrm>
    </dsp:sp>
    <dsp:sp modelId="{A97B2026-433C-4F45-820D-A6FF8FC138BD}">
      <dsp:nvSpPr>
        <dsp:cNvPr id="0" name=""/>
        <dsp:cNvSpPr/>
      </dsp:nvSpPr>
      <dsp:spPr>
        <a:xfrm>
          <a:off x="138688" y="74159"/>
          <a:ext cx="2144641" cy="159935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8A7E524-C4A3-49AE-9389-4734E56210A1}">
      <dsp:nvSpPr>
        <dsp:cNvPr id="0" name=""/>
        <dsp:cNvSpPr/>
      </dsp:nvSpPr>
      <dsp:spPr>
        <a:xfrm>
          <a:off x="0" y="1947035"/>
          <a:ext cx="11114203" cy="188364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GB" sz="1800" b="1" kern="1200">
            <a:solidFill>
              <a:schemeClr val="tx1"/>
            </a:solidFill>
            <a:latin typeface="+mn-lt"/>
          </a:endParaRPr>
        </a:p>
        <a:p>
          <a:pPr marL="0" lvl="0" indent="0" algn="just" defTabSz="800100">
            <a:lnSpc>
              <a:spcPct val="90000"/>
            </a:lnSpc>
            <a:spcBef>
              <a:spcPct val="0"/>
            </a:spcBef>
            <a:spcAft>
              <a:spcPct val="35000"/>
            </a:spcAft>
            <a:buNone/>
          </a:pPr>
          <a:r>
            <a:rPr lang="en-GB" sz="1800" b="1" kern="1200">
              <a:solidFill>
                <a:schemeClr val="tx1"/>
              </a:solidFill>
              <a:latin typeface="Arial" panose="020B0604020202020204" pitchFamily="34" charset="0"/>
              <a:cs typeface="Arial" panose="020B0604020202020204" pitchFamily="34" charset="0"/>
            </a:rPr>
            <a:t>The new Barnet Triage Team: </a:t>
          </a:r>
          <a:r>
            <a:rPr lang="en-GB" sz="1800" b="0" kern="1200">
              <a:solidFill>
                <a:schemeClr val="tx1"/>
              </a:solidFill>
              <a:latin typeface="Arial" panose="020B0604020202020204" pitchFamily="34" charset="0"/>
              <a:cs typeface="Arial" panose="020B0604020202020204" pitchFamily="34" charset="0"/>
            </a:rPr>
            <a:t>All non urgent referrals are received by the Barnet Triage Team. </a:t>
          </a:r>
          <a:r>
            <a:rPr lang="en-GB" sz="1800" kern="1200">
              <a:solidFill>
                <a:schemeClr val="tx1"/>
              </a:solidFill>
              <a:latin typeface="Arial" panose="020B0604020202020204" pitchFamily="34" charset="0"/>
              <a:cs typeface="Arial" panose="020B0604020202020204" pitchFamily="34" charset="0"/>
            </a:rPr>
            <a:t>The Barnet Triage Team will screen the referral and if sufficient information has been received and referral is deemed suitable for the Barnet Community Mental Health services then the referral is passed to the relevant core community team for MDT discussion. </a:t>
          </a:r>
          <a:endParaRPr lang="en-GB" sz="1800" b="1" kern="120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a:solidFill>
              <a:schemeClr val="tx1"/>
            </a:solidFill>
            <a:latin typeface="+mn-lt"/>
          </a:endParaRPr>
        </a:p>
      </dsp:txBody>
      <dsp:txXfrm>
        <a:off x="2409120" y="1947035"/>
        <a:ext cx="8705082" cy="1883644"/>
      </dsp:txXfrm>
    </dsp:sp>
    <dsp:sp modelId="{24F6534D-424C-4D33-8368-0A04C5D14906}">
      <dsp:nvSpPr>
        <dsp:cNvPr id="0" name=""/>
        <dsp:cNvSpPr/>
      </dsp:nvSpPr>
      <dsp:spPr>
        <a:xfrm>
          <a:off x="186279" y="2157242"/>
          <a:ext cx="2222840" cy="149023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480576-6702-4269-ABC8-FBF3EE186C94}">
      <dsp:nvSpPr>
        <dsp:cNvPr id="0" name=""/>
        <dsp:cNvSpPr/>
      </dsp:nvSpPr>
      <dsp:spPr>
        <a:xfrm>
          <a:off x="0" y="4030464"/>
          <a:ext cx="11114203" cy="18627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GB" sz="1800" b="1" kern="1200">
              <a:solidFill>
                <a:schemeClr val="tx1"/>
              </a:solidFill>
              <a:latin typeface="Arial" panose="020B0604020202020204" pitchFamily="34" charset="0"/>
              <a:cs typeface="Arial" panose="020B0604020202020204" pitchFamily="34" charset="0"/>
            </a:rPr>
            <a:t>MDT Discussion: </a:t>
          </a:r>
          <a:r>
            <a:rPr lang="en-GB" sz="1800" b="0" kern="1200">
              <a:solidFill>
                <a:schemeClr val="tx1"/>
              </a:solidFill>
              <a:latin typeface="Arial" panose="020B0604020202020204" pitchFamily="34" charset="0"/>
              <a:cs typeface="Arial" panose="020B0604020202020204" pitchFamily="34" charset="0"/>
            </a:rPr>
            <a:t>Patients accepted to the core community teams following MDT discussion will </a:t>
          </a:r>
          <a:r>
            <a:rPr lang="en-GB" sz="1800" kern="1200">
              <a:solidFill>
                <a:schemeClr val="tx1"/>
              </a:solidFill>
              <a:latin typeface="Arial" panose="020B0604020202020204" pitchFamily="34" charset="0"/>
              <a:cs typeface="Arial" panose="020B0604020202020204" pitchFamily="34" charset="0"/>
            </a:rPr>
            <a:t>be sent an initial appointment letter (within 4 weeks of referral date), which will detail the opt out process alongside a DIALOG + questionnaire which is to be completed prior to the appointment. </a:t>
          </a:r>
          <a:endParaRPr lang="en-GB" sz="1800" b="1" kern="1200">
            <a:solidFill>
              <a:schemeClr val="tx1"/>
            </a:solidFill>
            <a:latin typeface="Arial" panose="020B0604020202020204" pitchFamily="34" charset="0"/>
            <a:cs typeface="Arial" panose="020B0604020202020204" pitchFamily="34" charset="0"/>
          </a:endParaRPr>
        </a:p>
      </dsp:txBody>
      <dsp:txXfrm>
        <a:off x="2409120" y="4030464"/>
        <a:ext cx="8705082" cy="1862799"/>
      </dsp:txXfrm>
    </dsp:sp>
    <dsp:sp modelId="{0F499206-FD7D-40E4-9C77-C2151CE6E654}">
      <dsp:nvSpPr>
        <dsp:cNvPr id="0" name=""/>
        <dsp:cNvSpPr/>
      </dsp:nvSpPr>
      <dsp:spPr>
        <a:xfrm>
          <a:off x="186279" y="4216744"/>
          <a:ext cx="2222840" cy="149023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34994-6F62-4330-81BC-D39913BA1F0B}">
      <dsp:nvSpPr>
        <dsp:cNvPr id="0" name=""/>
        <dsp:cNvSpPr/>
      </dsp:nvSpPr>
      <dsp:spPr>
        <a:xfrm>
          <a:off x="0" y="0"/>
          <a:ext cx="5840887" cy="2700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latin typeface="Arial" panose="020B0604020202020204" pitchFamily="34" charset="0"/>
              <a:cs typeface="Arial" panose="020B0604020202020204" pitchFamily="34" charset="0"/>
            </a:rPr>
            <a:t>What is DIALOG +? </a:t>
          </a:r>
        </a:p>
        <a:p>
          <a:pPr marL="0" lvl="0" indent="0" algn="l" defTabSz="711200">
            <a:lnSpc>
              <a:spcPct val="90000"/>
            </a:lnSpc>
            <a:spcBef>
              <a:spcPct val="0"/>
            </a:spcBef>
            <a:spcAft>
              <a:spcPct val="35000"/>
            </a:spcAft>
            <a:buNone/>
          </a:pPr>
          <a:r>
            <a:rPr lang="en-GB" sz="1600" b="0" kern="1200">
              <a:latin typeface="Arial" panose="020B0604020202020204" pitchFamily="34" charset="0"/>
              <a:cs typeface="Arial" panose="020B0604020202020204" pitchFamily="34" charset="0"/>
            </a:rPr>
            <a:t>DIALOG is a scale of 11 questions. Service users will rate their satisfaction with eight life domains and three treatment aspects on a 7-point scale. DIALOG provides a score for subjective quality of life and a score for treatment satisfaction. DIALOG+ is a full therapeutic intervention that supports care-planning. </a:t>
          </a:r>
          <a:endParaRPr lang="en-US" sz="1600" b="0" kern="1200">
            <a:latin typeface="Arial" panose="020B0604020202020204" pitchFamily="34" charset="0"/>
            <a:cs typeface="Arial" panose="020B0604020202020204" pitchFamily="34" charset="0"/>
          </a:endParaRPr>
        </a:p>
      </dsp:txBody>
      <dsp:txXfrm>
        <a:off x="1451726" y="0"/>
        <a:ext cx="4389160" cy="2700716"/>
      </dsp:txXfrm>
    </dsp:sp>
    <dsp:sp modelId="{A97B2026-433C-4F45-820D-A6FF8FC138BD}">
      <dsp:nvSpPr>
        <dsp:cNvPr id="0" name=""/>
        <dsp:cNvSpPr/>
      </dsp:nvSpPr>
      <dsp:spPr>
        <a:xfrm>
          <a:off x="75280" y="160292"/>
          <a:ext cx="1348298" cy="243448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A7E524-C4A3-49AE-9389-4734E56210A1}">
      <dsp:nvSpPr>
        <dsp:cNvPr id="0" name=""/>
        <dsp:cNvSpPr/>
      </dsp:nvSpPr>
      <dsp:spPr>
        <a:xfrm>
          <a:off x="0" y="2986693"/>
          <a:ext cx="5840887" cy="286721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solidFill>
                <a:schemeClr val="bg1"/>
              </a:solidFill>
              <a:latin typeface="Arial" panose="020B0604020202020204" pitchFamily="34" charset="0"/>
              <a:cs typeface="Arial" panose="020B0604020202020204" pitchFamily="34" charset="0"/>
            </a:rPr>
            <a:t>Aim of the tool: </a:t>
          </a:r>
          <a:r>
            <a:rPr lang="en-GB" sz="1600" kern="1200">
              <a:solidFill>
                <a:schemeClr val="bg1"/>
              </a:solidFill>
              <a:latin typeface="Arial" panose="020B0604020202020204" pitchFamily="34" charset="0"/>
              <a:cs typeface="Arial" panose="020B0604020202020204" pitchFamily="34" charset="0"/>
            </a:rPr>
            <a:t>To improve quality of care by embedding trauma informed care planning throughout the NHS. The tool is designed to facilitate meaningful conversations with a person about their life and to identify the areas where they would like change. </a:t>
          </a:r>
          <a:endParaRPr lang="en-GB" sz="1600" b="1" kern="1200">
            <a:solidFill>
              <a:schemeClr val="bg1"/>
            </a:solidFill>
            <a:latin typeface="Arial" panose="020B0604020202020204" pitchFamily="34" charset="0"/>
            <a:cs typeface="Arial" panose="020B0604020202020204" pitchFamily="34" charset="0"/>
          </a:endParaRPr>
        </a:p>
      </dsp:txBody>
      <dsp:txXfrm>
        <a:off x="1451726" y="2986693"/>
        <a:ext cx="4389160" cy="2867216"/>
      </dsp:txXfrm>
    </dsp:sp>
    <dsp:sp modelId="{24F6534D-424C-4D33-8368-0A04C5D14906}">
      <dsp:nvSpPr>
        <dsp:cNvPr id="0" name=""/>
        <dsp:cNvSpPr/>
      </dsp:nvSpPr>
      <dsp:spPr>
        <a:xfrm>
          <a:off x="103672" y="3869105"/>
          <a:ext cx="1331021" cy="112126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B0770-852A-4F51-A15F-14DDBB25005E}">
      <dsp:nvSpPr>
        <dsp:cNvPr id="0" name=""/>
        <dsp:cNvSpPr/>
      </dsp:nvSpPr>
      <dsp:spPr>
        <a:xfrm>
          <a:off x="0" y="253219"/>
          <a:ext cx="6666834" cy="5756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Findings:  </a:t>
          </a:r>
          <a:endParaRPr lang="en-US" sz="2400" kern="1200"/>
        </a:p>
      </dsp:txBody>
      <dsp:txXfrm>
        <a:off x="28100" y="281319"/>
        <a:ext cx="6610634" cy="519439"/>
      </dsp:txXfrm>
    </dsp:sp>
    <dsp:sp modelId="{87CF2885-00B6-4712-9F8B-9867271A5A89}">
      <dsp:nvSpPr>
        <dsp:cNvPr id="0" name=""/>
        <dsp:cNvSpPr/>
      </dsp:nvSpPr>
      <dsp:spPr>
        <a:xfrm>
          <a:off x="0" y="828859"/>
          <a:ext cx="6666834" cy="437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Extensive multi-agency involvement with Child L and mother across boroughs,  health, early years, housing , social care and domestic violence</a:t>
          </a:r>
          <a:endParaRPr lang="en-US" sz="1900" kern="1200"/>
        </a:p>
        <a:p>
          <a:pPr marL="171450" lvl="1" indent="-171450" algn="l" defTabSz="844550">
            <a:lnSpc>
              <a:spcPct val="90000"/>
            </a:lnSpc>
            <a:spcBef>
              <a:spcPct val="0"/>
            </a:spcBef>
            <a:spcAft>
              <a:spcPct val="20000"/>
            </a:spcAft>
            <a:buChar char="•"/>
          </a:pPr>
          <a:r>
            <a:rPr lang="en-GB" sz="1900" kern="1200"/>
            <a:t>Police handover – Child L was in hospital under a police protection order, however police officers did not hand over fully between shifts and some police officers were not adequately briefed on their role.</a:t>
          </a:r>
          <a:r>
            <a:rPr lang="en-GB" sz="1900" b="1" kern="1200"/>
            <a:t> </a:t>
          </a:r>
          <a:endParaRPr lang="en-US" sz="1900" kern="1200"/>
        </a:p>
        <a:p>
          <a:pPr marL="171450" lvl="1" indent="-171450" algn="l" defTabSz="844550">
            <a:lnSpc>
              <a:spcPct val="90000"/>
            </a:lnSpc>
            <a:spcBef>
              <a:spcPct val="0"/>
            </a:spcBef>
            <a:spcAft>
              <a:spcPct val="20000"/>
            </a:spcAft>
            <a:buChar char="•"/>
          </a:pPr>
          <a:r>
            <a:rPr lang="en-GB" sz="1900" kern="1200"/>
            <a:t>Move to Northern Ireland – it would have been good practice for Brent to notify Northern Ireland authorities about Mother and L’s move particularly in light of father’s upcoming release</a:t>
          </a:r>
          <a:endParaRPr lang="en-US" sz="1900" kern="1200"/>
        </a:p>
        <a:p>
          <a:pPr marL="171450" lvl="1" indent="-171450" algn="l" defTabSz="844550">
            <a:lnSpc>
              <a:spcPct val="90000"/>
            </a:lnSpc>
            <a:spcBef>
              <a:spcPct val="0"/>
            </a:spcBef>
            <a:spcAft>
              <a:spcPct val="20000"/>
            </a:spcAft>
            <a:buChar char="•"/>
          </a:pPr>
          <a:r>
            <a:rPr lang="en-GB" sz="1900" kern="1200"/>
            <a:t>GP follow-up – when the GP sent L and mother to A&amp;E for the bruises on face, the GP should have called ahead to the hospital and made arrangements for if they did not show up.</a:t>
          </a:r>
          <a:endParaRPr lang="en-US" sz="1900" kern="1200"/>
        </a:p>
        <a:p>
          <a:pPr marL="171450" lvl="1" indent="-171450" algn="l" defTabSz="844550">
            <a:lnSpc>
              <a:spcPct val="90000"/>
            </a:lnSpc>
            <a:spcBef>
              <a:spcPct val="0"/>
            </a:spcBef>
            <a:spcAft>
              <a:spcPct val="20000"/>
            </a:spcAft>
            <a:buChar char="•"/>
          </a:pPr>
          <a:r>
            <a:rPr lang="en-GB" sz="1900" kern="1200"/>
            <a:t>Understanding of the personal advisor role when heavily involved in complex child protection matter</a:t>
          </a:r>
          <a:endParaRPr lang="en-US" sz="1900" kern="1200"/>
        </a:p>
      </dsp:txBody>
      <dsp:txXfrm>
        <a:off x="0" y="828859"/>
        <a:ext cx="6666834" cy="4371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8E66D-13A2-43CD-992E-E2F67D7C9F69}">
      <dsp:nvSpPr>
        <dsp:cNvPr id="0" name=""/>
        <dsp:cNvSpPr/>
      </dsp:nvSpPr>
      <dsp:spPr>
        <a:xfrm>
          <a:off x="0" y="127737"/>
          <a:ext cx="6666834" cy="50368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a:t>Recommendations: </a:t>
          </a:r>
          <a:endParaRPr lang="en-US" sz="2100" kern="1200"/>
        </a:p>
      </dsp:txBody>
      <dsp:txXfrm>
        <a:off x="24588" y="152325"/>
        <a:ext cx="6617658" cy="454509"/>
      </dsp:txXfrm>
    </dsp:sp>
    <dsp:sp modelId="{B0770A42-9A78-4E20-B100-ECBA5393A092}">
      <dsp:nvSpPr>
        <dsp:cNvPr id="0" name=""/>
        <dsp:cNvSpPr/>
      </dsp:nvSpPr>
      <dsp:spPr>
        <a:xfrm>
          <a:off x="0" y="631422"/>
          <a:ext cx="6666834" cy="4694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a:t>Seeking  assurances that the role of the ‘Lead Professional’  and the skills and experience required for this role are clearly defined, understood  and embedded within any Team Around the Family arrangements</a:t>
          </a:r>
          <a:endParaRPr lang="en-US" sz="1600" kern="1200"/>
        </a:p>
        <a:p>
          <a:pPr marL="171450" lvl="1" indent="-171450" algn="l" defTabSz="711200">
            <a:lnSpc>
              <a:spcPct val="90000"/>
            </a:lnSpc>
            <a:spcBef>
              <a:spcPct val="0"/>
            </a:spcBef>
            <a:spcAft>
              <a:spcPct val="20000"/>
            </a:spcAft>
            <a:buChar char="•"/>
          </a:pPr>
          <a:r>
            <a:rPr lang="en-GB" sz="1600" kern="1200"/>
            <a:t>Liaise with relevant London GP bodies to establish an agreed protocol on sharing information about children and families for child protection assessments and interventions to ensure that key information, decisions and actions are easily summarised, accessible and captured. It is recommended that a standard child protection data sharing form is sent to GPs for completion, and that this is a form based on the template developed by the National Named GP Group. (Prashant-Can you expand on this?)</a:t>
          </a:r>
          <a:endParaRPr lang="en-US" sz="1600" kern="1200"/>
        </a:p>
        <a:p>
          <a:pPr marL="171450" lvl="1" indent="-171450" algn="l" defTabSz="711200">
            <a:lnSpc>
              <a:spcPct val="90000"/>
            </a:lnSpc>
            <a:spcBef>
              <a:spcPct val="0"/>
            </a:spcBef>
            <a:spcAft>
              <a:spcPct val="20000"/>
            </a:spcAft>
            <a:buChar char="•"/>
          </a:pPr>
          <a:r>
            <a:rPr lang="en-GB" sz="1600" kern="1200"/>
            <a:t>Develop best multidisciplinary practice guidance where services to parents and children are provided across more than one local authority, such as joint supervision arrangements, transfer of key information, transition of new working relationships and timing to ensure that the needs of children and their parents who are care leavers are met. </a:t>
          </a:r>
          <a:endParaRPr lang="en-US" sz="1600" kern="1200"/>
        </a:p>
        <a:p>
          <a:pPr marL="171450" lvl="1" indent="-171450" algn="l" defTabSz="711200">
            <a:lnSpc>
              <a:spcPct val="90000"/>
            </a:lnSpc>
            <a:spcBef>
              <a:spcPct val="0"/>
            </a:spcBef>
            <a:spcAft>
              <a:spcPct val="20000"/>
            </a:spcAft>
            <a:buChar char="•"/>
          </a:pPr>
          <a:r>
            <a:rPr lang="en-GB" sz="1600" kern="1200"/>
            <a:t>Safeguarding Children Partnerships and their member agencies should review how frontline practitioners and managers are supported in their understanding and skills in supporting emotional attachment between carers and children.</a:t>
          </a:r>
          <a:endParaRPr lang="en-US" sz="1600" kern="1200"/>
        </a:p>
      </dsp:txBody>
      <dsp:txXfrm>
        <a:off x="0" y="631422"/>
        <a:ext cx="6666834" cy="4694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1775A-5A35-4108-8035-1695E0DFBE23}">
      <dsp:nvSpPr>
        <dsp:cNvPr id="0" name=""/>
        <dsp:cNvSpPr/>
      </dsp:nvSpPr>
      <dsp:spPr>
        <a:xfrm>
          <a:off x="0" y="4819"/>
          <a:ext cx="6666834" cy="5756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Key lines of enquiry </a:t>
          </a:r>
          <a:endParaRPr lang="en-US" sz="2400" kern="1200"/>
        </a:p>
      </dsp:txBody>
      <dsp:txXfrm>
        <a:off x="28100" y="32919"/>
        <a:ext cx="6610634" cy="519439"/>
      </dsp:txXfrm>
    </dsp:sp>
    <dsp:sp modelId="{DC0419AE-C123-417D-B3BB-CF445C4BBAD3}">
      <dsp:nvSpPr>
        <dsp:cNvPr id="0" name=""/>
        <dsp:cNvSpPr/>
      </dsp:nvSpPr>
      <dsp:spPr>
        <a:xfrm>
          <a:off x="0" y="580459"/>
          <a:ext cx="6666834" cy="486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Exploring ‘professional curiosity’ particularly as to whether mother was sufficiently challenged about her versions of events after Child L’s various injuries and whether appropriate safeguarding judgements were made. </a:t>
          </a:r>
          <a:endParaRPr lang="en-US" sz="1900" kern="1200"/>
        </a:p>
        <a:p>
          <a:pPr marL="171450" lvl="1" indent="-171450" algn="l" defTabSz="844550">
            <a:lnSpc>
              <a:spcPct val="90000"/>
            </a:lnSpc>
            <a:spcBef>
              <a:spcPct val="0"/>
            </a:spcBef>
            <a:spcAft>
              <a:spcPct val="20000"/>
            </a:spcAft>
            <a:buChar char="•"/>
          </a:pPr>
          <a:r>
            <a:rPr lang="en-GB" sz="1900" kern="1200"/>
            <a:t>Were the ‘second questions’ and appropriate challenge evident? Was the impact of domestic violence minimised? How mother was understood as a victim and suitable services provided?</a:t>
          </a:r>
          <a:endParaRPr lang="en-US" sz="1900" kern="1200"/>
        </a:p>
        <a:p>
          <a:pPr marL="171450" lvl="1" indent="-171450" algn="l" defTabSz="844550">
            <a:lnSpc>
              <a:spcPct val="90000"/>
            </a:lnSpc>
            <a:spcBef>
              <a:spcPct val="0"/>
            </a:spcBef>
            <a:spcAft>
              <a:spcPct val="20000"/>
            </a:spcAft>
            <a:buChar char="•"/>
          </a:pPr>
          <a:r>
            <a:rPr lang="en-GB" sz="1900" kern="1200"/>
            <a:t>Support for families after Supervision Orders end and value of SOs in protecting children.</a:t>
          </a:r>
          <a:endParaRPr lang="en-US" sz="1900" kern="1200"/>
        </a:p>
        <a:p>
          <a:pPr marL="171450" lvl="1" indent="-171450" algn="l" defTabSz="844550">
            <a:lnSpc>
              <a:spcPct val="90000"/>
            </a:lnSpc>
            <a:spcBef>
              <a:spcPct val="0"/>
            </a:spcBef>
            <a:spcAft>
              <a:spcPct val="20000"/>
            </a:spcAft>
            <a:buChar char="•"/>
          </a:pPr>
          <a:r>
            <a:rPr lang="en-GB" sz="1900" kern="1200"/>
            <a:t>Coordination between local authorities, where one is providing care leaver support to the parent and another is safeguarding the child.</a:t>
          </a:r>
          <a:endParaRPr lang="en-US" sz="1900" kern="1200"/>
        </a:p>
        <a:p>
          <a:pPr marL="171450" lvl="1" indent="-171450" algn="l" defTabSz="844550">
            <a:lnSpc>
              <a:spcPct val="90000"/>
            </a:lnSpc>
            <a:spcBef>
              <a:spcPct val="0"/>
            </a:spcBef>
            <a:spcAft>
              <a:spcPct val="20000"/>
            </a:spcAft>
            <a:buChar char="•"/>
          </a:pPr>
          <a:r>
            <a:rPr lang="en-GB" sz="1900" kern="1200"/>
            <a:t>What, if any, was the impact of the pandemic on service provision/safeguarding arrangements? Was there any paying attention to the cumulative impact of abuse/neglect on Child L?</a:t>
          </a:r>
          <a:endParaRPr lang="en-US" sz="1900" kern="1200"/>
        </a:p>
      </dsp:txBody>
      <dsp:txXfrm>
        <a:off x="0" y="580459"/>
        <a:ext cx="6666834" cy="486864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B3369-9B75-43B4-B4F6-C9F1D8D1586A}" type="datetimeFigureOut">
              <a:rPr lang="en-GB" smtClean="0"/>
              <a:t>27/04/2023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28CDD-B52E-4517-B574-A76A0F6E91DC}" type="slidenum">
              <a:rPr lang="en-GB" smtClean="0"/>
              <a:t>‹#›</a:t>
            </a:fld>
            <a:endParaRPr lang="en-GB"/>
          </a:p>
        </p:txBody>
      </p:sp>
    </p:spTree>
    <p:extLst>
      <p:ext uri="{BB962C8B-B14F-4D97-AF65-F5344CB8AC3E}">
        <p14:creationId xmlns:p14="http://schemas.microsoft.com/office/powerpoint/2010/main" val="67744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EBDD67-43FD-4D34-98AA-92F6604577EE}" type="slidenum">
              <a:rPr lang="en-GB" smtClean="0"/>
              <a:t>3</a:t>
            </a:fld>
            <a:endParaRPr lang="en-GB"/>
          </a:p>
        </p:txBody>
      </p:sp>
    </p:spTree>
    <p:extLst>
      <p:ext uri="{BB962C8B-B14F-4D97-AF65-F5344CB8AC3E}">
        <p14:creationId xmlns:p14="http://schemas.microsoft.com/office/powerpoint/2010/main" val="149415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72315B-87A4-4965-B19D-C0594BAB2836}" type="slidenum">
              <a:rPr lang="en-GB" smtClean="0"/>
              <a:t>13</a:t>
            </a:fld>
            <a:endParaRPr lang="en-GB"/>
          </a:p>
        </p:txBody>
      </p:sp>
    </p:spTree>
    <p:extLst>
      <p:ext uri="{BB962C8B-B14F-4D97-AF65-F5344CB8AC3E}">
        <p14:creationId xmlns:p14="http://schemas.microsoft.com/office/powerpoint/2010/main" val="399422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72315B-87A4-4965-B19D-C0594BAB2836}" type="slidenum">
              <a:rPr lang="en-GB" smtClean="0"/>
              <a:t>14</a:t>
            </a:fld>
            <a:endParaRPr lang="en-GB"/>
          </a:p>
        </p:txBody>
      </p:sp>
    </p:spTree>
    <p:extLst>
      <p:ext uri="{BB962C8B-B14F-4D97-AF65-F5344CB8AC3E}">
        <p14:creationId xmlns:p14="http://schemas.microsoft.com/office/powerpoint/2010/main" val="775103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72315B-87A4-4965-B19D-C0594BAB2836}" type="slidenum">
              <a:rPr lang="en-GB" smtClean="0"/>
              <a:t>15</a:t>
            </a:fld>
            <a:endParaRPr lang="en-GB"/>
          </a:p>
        </p:txBody>
      </p:sp>
    </p:spTree>
    <p:extLst>
      <p:ext uri="{BB962C8B-B14F-4D97-AF65-F5344CB8AC3E}">
        <p14:creationId xmlns:p14="http://schemas.microsoft.com/office/powerpoint/2010/main" val="182863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0484"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892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aseline="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507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811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8971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a:t>There are</a:t>
            </a:r>
            <a:r>
              <a:rPr lang="en-GB" baseline="0"/>
              <a:t> a number of ways you can get in touch with us.</a:t>
            </a:r>
          </a:p>
          <a:p>
            <a:endParaRPr lang="en-GB" baseline="0"/>
          </a:p>
          <a:p>
            <a:r>
              <a:rPr lang="en-GB" baseline="0"/>
              <a:t>If you have a general enquiry please contact our info account.</a:t>
            </a:r>
          </a:p>
          <a:p>
            <a:endParaRPr lang="en-GB" baseline="0"/>
          </a:p>
          <a:p>
            <a:r>
              <a:rPr lang="en-GB" baseline="0"/>
              <a:t>If you need FREE support or advice on work related issues such as contract terms, contact our GP Support team.</a:t>
            </a:r>
          </a:p>
          <a:p>
            <a:endParaRPr lang="en-GB" baseline="0"/>
          </a:p>
          <a:p>
            <a:r>
              <a:rPr lang="en-GB" baseline="0"/>
              <a:t>Visit our website for all the latest news, views, guidance and events.</a:t>
            </a:r>
          </a:p>
          <a:p>
            <a:endParaRPr lang="en-GB" baseline="0"/>
          </a:p>
          <a:p>
            <a:r>
              <a:rPr lang="en-GB" baseline="0"/>
              <a:t>We’re active on Twitter so follow us.</a:t>
            </a:r>
          </a:p>
          <a:p>
            <a:endParaRPr lang="en-GB" baseline="0"/>
          </a:p>
          <a:p>
            <a:r>
              <a:rPr lang="en-GB" baseline="0"/>
              <a:t>Our Facebook presence is worth looking at as well.</a:t>
            </a:r>
            <a:endParaRPr lang="en-GB"/>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1041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NHS London Procurement Partnership (LPP) and the London Diabetes Clinical Network (LDCN)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00A8F-A469-4A0F-A6E3-054B932F2E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34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EBDD67-43FD-4D34-98AA-92F6604577EE}" type="slidenum">
              <a:rPr lang="en-GB" smtClean="0"/>
              <a:t>4</a:t>
            </a:fld>
            <a:endParaRPr lang="en-GB"/>
          </a:p>
        </p:txBody>
      </p:sp>
    </p:spTree>
    <p:extLst>
      <p:ext uri="{BB962C8B-B14F-4D97-AF65-F5344CB8AC3E}">
        <p14:creationId xmlns:p14="http://schemas.microsoft.com/office/powerpoint/2010/main" val="3006293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Tier 1-Behavioural – Universal interventions (prevention and reinforcement of healthy eating and physical activity messages), which includes public health and national campaigns, providing brief advice.”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Tier 2-  Lifestyle weight management services. Normally time limited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Tier 3- Clinician led multidisciplinary team (MDT) – A MDT clinically led team approach, potentially including physician (including consultant or GP with a specialist interest), specialist nurse, specialist dietitian, psychologist, psychiatrist, and physiotherapist.”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Tier 4 -Surgical and non-surgical – Bariatric Surgery, supported by MDT pre and post-</a:t>
            </a:r>
            <a:r>
              <a:rPr kumimoji="0" lang="en-GB" sz="2800" b="0" i="0" u="none" strike="noStrike" kern="1200" cap="none" spc="0" normalizeH="0" baseline="0" noProof="0" err="1">
                <a:ln>
                  <a:noFill/>
                </a:ln>
                <a:solidFill>
                  <a:srgbClr val="005EB8"/>
                </a:solidFill>
                <a:effectLst/>
                <a:uLnTx/>
                <a:uFillTx/>
                <a:latin typeface="Arial" panose="020B0604020202020204" pitchFamily="34" charset="0"/>
                <a:ea typeface="+mn-ea"/>
                <a:cs typeface="Arial" panose="020B0604020202020204" pitchFamily="34" charset="0"/>
              </a:rPr>
              <a:t>op.”Performed</a:t>
            </a:r>
            <a:r>
              <a:rPr kumimoji="0" lang="en-GB" sz="28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 in secondary care with pre-operative assessment and post-operative care and support. In practice these are the specialist weight management clinics that provide non-surgical intensive medical management with an MDT approach that consists of doctor with a special interest on obesity (physician or GP), specialist nurses, specialist dietitian, psychological support and specialist exercise therapists/physiotherapist.</a:t>
            </a:r>
          </a:p>
          <a:p>
            <a:endParaRPr lang="en-GB"/>
          </a:p>
        </p:txBody>
      </p:sp>
      <p:sp>
        <p:nvSpPr>
          <p:cNvPr id="4" name="Slide Number Placeholder 3"/>
          <p:cNvSpPr>
            <a:spLocks noGrp="1"/>
          </p:cNvSpPr>
          <p:nvPr>
            <p:ph type="sldNum" sz="quarter" idx="5"/>
          </p:nvPr>
        </p:nvSpPr>
        <p:spPr/>
        <p:txBody>
          <a:bodyPr/>
          <a:lstStyle/>
          <a:p>
            <a:fld id="{07100A8F-A469-4A0F-A6E3-054B932F2E2D}" type="slidenum">
              <a:rPr lang="en-GB" smtClean="0"/>
              <a:t>32</a:t>
            </a:fld>
            <a:endParaRPr lang="en-GB"/>
          </a:p>
        </p:txBody>
      </p:sp>
    </p:spTree>
    <p:extLst>
      <p:ext uri="{BB962C8B-B14F-4D97-AF65-F5344CB8AC3E}">
        <p14:creationId xmlns:p14="http://schemas.microsoft.com/office/powerpoint/2010/main" val="3684396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Formulary options will appear at the top of the picking list and will appear in black. Non preferred products will appear in grey, but it does not mean you cannot prescribe them. CDs all appear in red, whether formulary or non- formulary</a:t>
            </a:r>
          </a:p>
          <a:p>
            <a:r>
              <a:rPr lang="en-GB" err="1"/>
              <a:t>Bempedoic</a:t>
            </a:r>
            <a:r>
              <a:rPr lang="en-GB"/>
              <a:t> acid – amber </a:t>
            </a:r>
          </a:p>
          <a:p>
            <a:r>
              <a:rPr lang="en-GB"/>
              <a:t>and </a:t>
            </a:r>
            <a:r>
              <a:rPr lang="en-GB" err="1"/>
              <a:t>Inclisiran</a:t>
            </a:r>
            <a:r>
              <a:rPr lang="en-GB"/>
              <a:t>- amber</a:t>
            </a:r>
          </a:p>
          <a:p>
            <a:r>
              <a:rPr lang="en-GB"/>
              <a:t>Triptorelin- amber – a NCL fact sheet on switching  </a:t>
            </a:r>
          </a:p>
        </p:txBody>
      </p:sp>
      <p:sp>
        <p:nvSpPr>
          <p:cNvPr id="4" name="Slide Number Placeholder 3"/>
          <p:cNvSpPr>
            <a:spLocks noGrp="1"/>
          </p:cNvSpPr>
          <p:nvPr>
            <p:ph type="sldNum" sz="quarter" idx="5"/>
          </p:nvPr>
        </p:nvSpPr>
        <p:spPr/>
        <p:txBody>
          <a:bodyPr/>
          <a:lstStyle/>
          <a:p>
            <a:fld id="{07100A8F-A469-4A0F-A6E3-054B932F2E2D}" type="slidenum">
              <a:rPr lang="en-GB" smtClean="0"/>
              <a:t>33</a:t>
            </a:fld>
            <a:endParaRPr lang="en-GB"/>
          </a:p>
        </p:txBody>
      </p:sp>
    </p:spTree>
    <p:extLst>
      <p:ext uri="{BB962C8B-B14F-4D97-AF65-F5344CB8AC3E}">
        <p14:creationId xmlns:p14="http://schemas.microsoft.com/office/powerpoint/2010/main" val="3929304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RAC – started 18/7/22,anyone can refer </a:t>
            </a:r>
            <a:r>
              <a:rPr lang="en-GB" err="1"/>
              <a:t>ie</a:t>
            </a:r>
            <a:r>
              <a:rPr lang="en-GB"/>
              <a:t> GP, nurse, care home staff, pharmacist – a generic email for care home staff to send to OVIVA dietician </a:t>
            </a:r>
          </a:p>
          <a:p>
            <a:r>
              <a:rPr lang="en-GB"/>
              <a:t>OVIVA- do less complex care home residents, if too complex OVIVA send to CLCH dietitians</a:t>
            </a:r>
          </a:p>
          <a:p>
            <a:r>
              <a:rPr lang="en-GB"/>
              <a:t>Whittington-acute sector are referring care home residents to OVIVA</a:t>
            </a:r>
          </a:p>
          <a:p>
            <a:r>
              <a:rPr lang="en-GB"/>
              <a:t>Virtual assessment done/need EMIS access- Oviva and RAC</a:t>
            </a:r>
          </a:p>
          <a:p>
            <a:r>
              <a:rPr lang="en-GB"/>
              <a:t>CLCH dietician service as before</a:t>
            </a:r>
          </a:p>
        </p:txBody>
      </p:sp>
      <p:sp>
        <p:nvSpPr>
          <p:cNvPr id="4" name="Slide Number Placeholder 3"/>
          <p:cNvSpPr>
            <a:spLocks noGrp="1"/>
          </p:cNvSpPr>
          <p:nvPr>
            <p:ph type="sldNum" sz="quarter" idx="5"/>
          </p:nvPr>
        </p:nvSpPr>
        <p:spPr/>
        <p:txBody>
          <a:bodyPr/>
          <a:lstStyle/>
          <a:p>
            <a:fld id="{07100A8F-A469-4A0F-A6E3-054B932F2E2D}" type="slidenum">
              <a:rPr lang="en-GB" smtClean="0"/>
              <a:t>34</a:t>
            </a:fld>
            <a:endParaRPr lang="en-GB"/>
          </a:p>
        </p:txBody>
      </p:sp>
    </p:spTree>
    <p:extLst>
      <p:ext uri="{BB962C8B-B14F-4D97-AF65-F5344CB8AC3E}">
        <p14:creationId xmlns:p14="http://schemas.microsoft.com/office/powerpoint/2010/main" val="1385939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https://app.shapeatlas.net/place/E54000028#13/51.6103/-0.2105/b-E09000003/sc-pc,sc-tmp,s-tmp/o-n,a/m-LA,ml-LA,mb-h,mb-hr/rh-0,rdr-t/e-LOC_50737,e-LOC_50738,e-LOC_50739,e-LOC_50740,e-LOC_50741,e-LOC_50742</a:t>
            </a:r>
          </a:p>
        </p:txBody>
      </p:sp>
      <p:sp>
        <p:nvSpPr>
          <p:cNvPr id="4" name="Slide Number Placeholder 3"/>
          <p:cNvSpPr>
            <a:spLocks noGrp="1"/>
          </p:cNvSpPr>
          <p:nvPr>
            <p:ph type="sldNum" sz="quarter" idx="5"/>
          </p:nvPr>
        </p:nvSpPr>
        <p:spPr/>
        <p:txBody>
          <a:bodyPr/>
          <a:lstStyle/>
          <a:p>
            <a:fld id="{07100A8F-A469-4A0F-A6E3-054B932F2E2D}" type="slidenum">
              <a:rPr lang="en-GB" smtClean="0"/>
              <a:t>46</a:t>
            </a:fld>
            <a:endParaRPr lang="en-GB"/>
          </a:p>
        </p:txBody>
      </p:sp>
    </p:spTree>
    <p:extLst>
      <p:ext uri="{BB962C8B-B14F-4D97-AF65-F5344CB8AC3E}">
        <p14:creationId xmlns:p14="http://schemas.microsoft.com/office/powerpoint/2010/main" val="591870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913963" y="3257631"/>
            <a:ext cx="7316076" cy="30862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rgbClr val="000000"/>
              </a:buClr>
              <a:buSzPts val="1400"/>
              <a:buFont typeface="Arial"/>
              <a:buNone/>
            </a:pPr>
            <a:endParaRPr/>
          </a:p>
        </p:txBody>
      </p:sp>
      <p:sp>
        <p:nvSpPr>
          <p:cNvPr id="53" name="Google Shape;53;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5560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913963" y="3257631"/>
            <a:ext cx="7316076" cy="30862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rgbClr val="000000"/>
              </a:buClr>
              <a:buSzPts val="1400"/>
              <a:buFont typeface="Arial"/>
              <a:buNone/>
            </a:pPr>
            <a:endParaRPr/>
          </a:p>
        </p:txBody>
      </p:sp>
      <p:sp>
        <p:nvSpPr>
          <p:cNvPr id="53" name="Google Shape;53;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7067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EBDD67-43FD-4D34-98AA-92F6604577EE}" type="slidenum">
              <a:rPr lang="en-GB" smtClean="0"/>
              <a:t>74</a:t>
            </a:fld>
            <a:endParaRPr lang="en-GB"/>
          </a:p>
        </p:txBody>
      </p:sp>
    </p:spTree>
    <p:extLst>
      <p:ext uri="{BB962C8B-B14F-4D97-AF65-F5344CB8AC3E}">
        <p14:creationId xmlns:p14="http://schemas.microsoft.com/office/powerpoint/2010/main" val="133660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EBDD67-43FD-4D34-98AA-92F6604577EE}" type="slidenum">
              <a:rPr lang="en-GB" smtClean="0"/>
              <a:t>5</a:t>
            </a:fld>
            <a:endParaRPr lang="en-GB"/>
          </a:p>
        </p:txBody>
      </p:sp>
    </p:spTree>
    <p:extLst>
      <p:ext uri="{BB962C8B-B14F-4D97-AF65-F5344CB8AC3E}">
        <p14:creationId xmlns:p14="http://schemas.microsoft.com/office/powerpoint/2010/main" val="2770793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EBDD67-43FD-4D34-98AA-92F6604577EE}" type="slidenum">
              <a:rPr lang="en-GB" smtClean="0"/>
              <a:t>6</a:t>
            </a:fld>
            <a:endParaRPr lang="en-GB"/>
          </a:p>
        </p:txBody>
      </p:sp>
    </p:spTree>
    <p:extLst>
      <p:ext uri="{BB962C8B-B14F-4D97-AF65-F5344CB8AC3E}">
        <p14:creationId xmlns:p14="http://schemas.microsoft.com/office/powerpoint/2010/main" val="357862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EBDD67-43FD-4D34-98AA-92F6604577EE}" type="slidenum">
              <a:rPr lang="en-GB" smtClean="0"/>
              <a:t>7</a:t>
            </a:fld>
            <a:endParaRPr lang="en-GB"/>
          </a:p>
        </p:txBody>
      </p:sp>
    </p:spTree>
    <p:extLst>
      <p:ext uri="{BB962C8B-B14F-4D97-AF65-F5344CB8AC3E}">
        <p14:creationId xmlns:p14="http://schemas.microsoft.com/office/powerpoint/2010/main" val="405384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1F999E"/>
                </a:solidFill>
                <a:effectLst/>
                <a:latin typeface="AeonikPro"/>
              </a:rPr>
              <a:t>Primary care federations are key to supporting the health needs of local populations by acting as an extension of primary care and bringing together at scale and close to home health, social care and voluntary organisations.</a:t>
            </a:r>
            <a:endParaRPr lang="en-GB" b="1" u="sng"/>
          </a:p>
          <a:p>
            <a:endParaRPr lang="en-GB"/>
          </a:p>
        </p:txBody>
      </p:sp>
      <p:sp>
        <p:nvSpPr>
          <p:cNvPr id="4" name="Slide Number Placeholder 3"/>
          <p:cNvSpPr>
            <a:spLocks noGrp="1"/>
          </p:cNvSpPr>
          <p:nvPr>
            <p:ph type="sldNum" sz="quarter" idx="5"/>
          </p:nvPr>
        </p:nvSpPr>
        <p:spPr/>
        <p:txBody>
          <a:bodyPr/>
          <a:lstStyle/>
          <a:p>
            <a:fld id="{4472315B-87A4-4965-B19D-C0594BAB2836}" type="slidenum">
              <a:rPr lang="en-GB" smtClean="0"/>
              <a:t>9</a:t>
            </a:fld>
            <a:endParaRPr lang="en-GB"/>
          </a:p>
        </p:txBody>
      </p:sp>
    </p:spTree>
    <p:extLst>
      <p:ext uri="{BB962C8B-B14F-4D97-AF65-F5344CB8AC3E}">
        <p14:creationId xmlns:p14="http://schemas.microsoft.com/office/powerpoint/2010/main" val="64288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1F999E"/>
                </a:solidFill>
                <a:effectLst/>
                <a:latin typeface="AeonikPro"/>
              </a:rPr>
              <a:t>Primary care federations are key to supporting the health needs of local populations by acting as an extension of primary care and bringing together at scale and close to home health, social care and voluntary organisations.</a:t>
            </a:r>
            <a:endParaRPr lang="en-GB" b="1" u="sng"/>
          </a:p>
          <a:p>
            <a:endParaRPr lang="en-GB"/>
          </a:p>
        </p:txBody>
      </p:sp>
      <p:sp>
        <p:nvSpPr>
          <p:cNvPr id="4" name="Slide Number Placeholder 3"/>
          <p:cNvSpPr>
            <a:spLocks noGrp="1"/>
          </p:cNvSpPr>
          <p:nvPr>
            <p:ph type="sldNum" sz="quarter" idx="5"/>
          </p:nvPr>
        </p:nvSpPr>
        <p:spPr/>
        <p:txBody>
          <a:bodyPr/>
          <a:lstStyle/>
          <a:p>
            <a:fld id="{4472315B-87A4-4965-B19D-C0594BAB2836}" type="slidenum">
              <a:rPr lang="en-GB" smtClean="0"/>
              <a:t>10</a:t>
            </a:fld>
            <a:endParaRPr lang="en-GB"/>
          </a:p>
        </p:txBody>
      </p:sp>
    </p:spTree>
    <p:extLst>
      <p:ext uri="{BB962C8B-B14F-4D97-AF65-F5344CB8AC3E}">
        <p14:creationId xmlns:p14="http://schemas.microsoft.com/office/powerpoint/2010/main" val="76686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72315B-87A4-4965-B19D-C0594BAB2836}" type="slidenum">
              <a:rPr lang="en-GB" smtClean="0"/>
              <a:t>11</a:t>
            </a:fld>
            <a:endParaRPr lang="en-GB"/>
          </a:p>
        </p:txBody>
      </p:sp>
    </p:spTree>
    <p:extLst>
      <p:ext uri="{BB962C8B-B14F-4D97-AF65-F5344CB8AC3E}">
        <p14:creationId xmlns:p14="http://schemas.microsoft.com/office/powerpoint/2010/main" val="71315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72315B-87A4-4965-B19D-C0594BAB2836}" type="slidenum">
              <a:rPr lang="en-GB" smtClean="0"/>
              <a:t>12</a:t>
            </a:fld>
            <a:endParaRPr lang="en-GB"/>
          </a:p>
        </p:txBody>
      </p:sp>
    </p:spTree>
    <p:extLst>
      <p:ext uri="{BB962C8B-B14F-4D97-AF65-F5344CB8AC3E}">
        <p14:creationId xmlns:p14="http://schemas.microsoft.com/office/powerpoint/2010/main" val="95062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457F-D299-47AB-7A9D-92DC950AC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2DE290-17EE-0A84-ABA9-BC6B19F4F6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37F1D8-864A-5829-FC81-8BE372309985}"/>
              </a:ext>
            </a:extLst>
          </p:cNvPr>
          <p:cNvSpPr>
            <a:spLocks noGrp="1"/>
          </p:cNvSpPr>
          <p:nvPr>
            <p:ph type="dt" sz="half" idx="10"/>
          </p:nvPr>
        </p:nvSpPr>
        <p:spPr/>
        <p:txBody>
          <a:bodyPr/>
          <a:lstStyle/>
          <a:p>
            <a:fld id="{9388BF02-428E-41F5-8AB1-8CD9E410C50E}" type="datetimeFigureOut">
              <a:rPr lang="en-GB" smtClean="0"/>
              <a:t>27/04/2023</a:t>
            </a:fld>
            <a:endParaRPr lang="en-GB"/>
          </a:p>
        </p:txBody>
      </p:sp>
      <p:sp>
        <p:nvSpPr>
          <p:cNvPr id="5" name="Footer Placeholder 4">
            <a:extLst>
              <a:ext uri="{FF2B5EF4-FFF2-40B4-BE49-F238E27FC236}">
                <a16:creationId xmlns:a16="http://schemas.microsoft.com/office/drawing/2014/main" id="{9D2950D9-CD2E-471A-C0B6-D06E2E8159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AE2043-B9A2-F424-A45A-ACD53FFC3C45}"/>
              </a:ext>
            </a:extLst>
          </p:cNvPr>
          <p:cNvSpPr>
            <a:spLocks noGrp="1"/>
          </p:cNvSpPr>
          <p:nvPr>
            <p:ph type="sldNum" sz="quarter" idx="12"/>
          </p:nvPr>
        </p:nvSpPr>
        <p:spPr/>
        <p:txBody>
          <a:bodyPr/>
          <a:lstStyle/>
          <a:p>
            <a:fld id="{5939E4A1-8FDF-40CB-A9A3-3B60E748B39B}" type="slidenum">
              <a:rPr lang="en-GB" smtClean="0"/>
              <a:t>‹#›</a:t>
            </a:fld>
            <a:endParaRPr lang="en-GB"/>
          </a:p>
        </p:txBody>
      </p:sp>
    </p:spTree>
    <p:extLst>
      <p:ext uri="{BB962C8B-B14F-4D97-AF65-F5344CB8AC3E}">
        <p14:creationId xmlns:p14="http://schemas.microsoft.com/office/powerpoint/2010/main" val="40648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37A3-1698-D905-B0BA-44752A55C1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799099-9114-F28B-8D78-15E972E0AB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8802AD-0997-2987-A287-A2BC9D198E69}"/>
              </a:ext>
            </a:extLst>
          </p:cNvPr>
          <p:cNvSpPr>
            <a:spLocks noGrp="1"/>
          </p:cNvSpPr>
          <p:nvPr>
            <p:ph type="dt" sz="half" idx="10"/>
          </p:nvPr>
        </p:nvSpPr>
        <p:spPr/>
        <p:txBody>
          <a:bodyPr/>
          <a:lstStyle/>
          <a:p>
            <a:fld id="{9388BF02-428E-41F5-8AB1-8CD9E410C50E}" type="datetimeFigureOut">
              <a:rPr lang="en-GB" smtClean="0"/>
              <a:t>27/04/2023</a:t>
            </a:fld>
            <a:endParaRPr lang="en-GB"/>
          </a:p>
        </p:txBody>
      </p:sp>
      <p:sp>
        <p:nvSpPr>
          <p:cNvPr id="5" name="Footer Placeholder 4">
            <a:extLst>
              <a:ext uri="{FF2B5EF4-FFF2-40B4-BE49-F238E27FC236}">
                <a16:creationId xmlns:a16="http://schemas.microsoft.com/office/drawing/2014/main" id="{811611BD-4C71-D1CA-783A-826A761BB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09F5F2-13AF-F7C9-DC48-E40F242E2F46}"/>
              </a:ext>
            </a:extLst>
          </p:cNvPr>
          <p:cNvSpPr>
            <a:spLocks noGrp="1"/>
          </p:cNvSpPr>
          <p:nvPr>
            <p:ph type="sldNum" sz="quarter" idx="12"/>
          </p:nvPr>
        </p:nvSpPr>
        <p:spPr/>
        <p:txBody>
          <a:bodyPr/>
          <a:lstStyle/>
          <a:p>
            <a:fld id="{5939E4A1-8FDF-40CB-A9A3-3B60E748B39B}" type="slidenum">
              <a:rPr lang="en-GB" smtClean="0"/>
              <a:t>‹#›</a:t>
            </a:fld>
            <a:endParaRPr lang="en-GB"/>
          </a:p>
        </p:txBody>
      </p:sp>
    </p:spTree>
    <p:extLst>
      <p:ext uri="{BB962C8B-B14F-4D97-AF65-F5344CB8AC3E}">
        <p14:creationId xmlns:p14="http://schemas.microsoft.com/office/powerpoint/2010/main" val="337033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51F190-95EA-27CE-BD36-33C255A85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0DBF9F-7C63-2194-D101-58501D0A95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7761D5-ADE7-EBAA-59C8-FA2CB76C89D9}"/>
              </a:ext>
            </a:extLst>
          </p:cNvPr>
          <p:cNvSpPr>
            <a:spLocks noGrp="1"/>
          </p:cNvSpPr>
          <p:nvPr>
            <p:ph type="dt" sz="half" idx="10"/>
          </p:nvPr>
        </p:nvSpPr>
        <p:spPr/>
        <p:txBody>
          <a:bodyPr/>
          <a:lstStyle/>
          <a:p>
            <a:fld id="{9388BF02-428E-41F5-8AB1-8CD9E410C50E}" type="datetimeFigureOut">
              <a:rPr lang="en-GB" smtClean="0"/>
              <a:t>27/04/2023</a:t>
            </a:fld>
            <a:endParaRPr lang="en-GB"/>
          </a:p>
        </p:txBody>
      </p:sp>
      <p:sp>
        <p:nvSpPr>
          <p:cNvPr id="5" name="Footer Placeholder 4">
            <a:extLst>
              <a:ext uri="{FF2B5EF4-FFF2-40B4-BE49-F238E27FC236}">
                <a16:creationId xmlns:a16="http://schemas.microsoft.com/office/drawing/2014/main" id="{FE5372DE-AE85-D44C-5583-77EB8C7622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3E65AD-2C76-D593-1C92-6ECF5A2B152E}"/>
              </a:ext>
            </a:extLst>
          </p:cNvPr>
          <p:cNvSpPr>
            <a:spLocks noGrp="1"/>
          </p:cNvSpPr>
          <p:nvPr>
            <p:ph type="sldNum" sz="quarter" idx="12"/>
          </p:nvPr>
        </p:nvSpPr>
        <p:spPr/>
        <p:txBody>
          <a:bodyPr/>
          <a:lstStyle/>
          <a:p>
            <a:fld id="{5939E4A1-8FDF-40CB-A9A3-3B60E748B39B}" type="slidenum">
              <a:rPr lang="en-GB" smtClean="0"/>
              <a:t>‹#›</a:t>
            </a:fld>
            <a:endParaRPr lang="en-GB"/>
          </a:p>
        </p:txBody>
      </p:sp>
    </p:spTree>
    <p:extLst>
      <p:ext uri="{BB962C8B-B14F-4D97-AF65-F5344CB8AC3E}">
        <p14:creationId xmlns:p14="http://schemas.microsoft.com/office/powerpoint/2010/main" val="3545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ext Placeholder 7">
            <a:extLst>
              <a:ext uri="{FF2B5EF4-FFF2-40B4-BE49-F238E27FC236}">
                <a16:creationId xmlns:a16="http://schemas.microsoft.com/office/drawing/2014/main" id="{BA30CBE2-12F4-7146-A4AB-F36199471086}"/>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Presentation title</a:t>
            </a:r>
          </a:p>
        </p:txBody>
      </p:sp>
      <p:pic>
        <p:nvPicPr>
          <p:cNvPr id="5" name="Picture 4">
            <a:extLst>
              <a:ext uri="{FF2B5EF4-FFF2-40B4-BE49-F238E27FC236}">
                <a16:creationId xmlns:a16="http://schemas.microsoft.com/office/drawing/2014/main" id="{354AD3A2-8947-3044-BBA9-96B24B6B1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3720" y="269097"/>
            <a:ext cx="2542561" cy="954245"/>
          </a:xfrm>
          <a:prstGeom prst="rect">
            <a:avLst/>
          </a:prstGeom>
        </p:spPr>
      </p:pic>
      <p:sp>
        <p:nvSpPr>
          <p:cNvPr id="9" name="Text Placeholder 8">
            <a:extLst>
              <a:ext uri="{FF2B5EF4-FFF2-40B4-BE49-F238E27FC236}">
                <a16:creationId xmlns:a16="http://schemas.microsoft.com/office/drawing/2014/main" id="{524851B1-4B4B-3F3B-4070-EC2676453E10}"/>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rgbClr val="0072C5"/>
                </a:solidFill>
                <a:latin typeface="Arial" panose="020B0604020202020204" pitchFamily="34" charset="0"/>
                <a:cs typeface="Arial" panose="020B0604020202020204" pitchFamily="34" charset="0"/>
              </a:defRPr>
            </a:lvl1pPr>
          </a:lstStyle>
          <a:p>
            <a:pPr lvl="0"/>
            <a:r>
              <a:rPr lang="en-GB"/>
              <a:t>Sub Title Here if needed</a:t>
            </a:r>
          </a:p>
        </p:txBody>
      </p:sp>
    </p:spTree>
    <p:extLst>
      <p:ext uri="{BB962C8B-B14F-4D97-AF65-F5344CB8AC3E}">
        <p14:creationId xmlns:p14="http://schemas.microsoft.com/office/powerpoint/2010/main" val="123626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D49C-9E15-2C6F-CBA3-A71F9EB873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C5D541-D977-6806-5B98-21BEECD95C1C}"/>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BD986C-C62E-0E98-A74E-C77EA120EB7D}"/>
              </a:ext>
            </a:extLst>
          </p:cNvPr>
          <p:cNvSpPr>
            <a:spLocks noGrp="1"/>
          </p:cNvSpPr>
          <p:nvPr>
            <p:ph type="dt" sz="half" idx="10"/>
          </p:nvPr>
        </p:nvSpPr>
        <p:spPr/>
        <p:txBody>
          <a:bodyPr/>
          <a:lstStyle/>
          <a:p>
            <a:fld id="{C7E589FA-ABF9-42AA-8CA9-47F812B0859B}" type="datetimeFigureOut">
              <a:rPr lang="en-GB" smtClean="0"/>
              <a:t>27/04/2023</a:t>
            </a:fld>
            <a:endParaRPr lang="en-GB"/>
          </a:p>
        </p:txBody>
      </p:sp>
      <p:sp>
        <p:nvSpPr>
          <p:cNvPr id="5" name="Footer Placeholder 4">
            <a:extLst>
              <a:ext uri="{FF2B5EF4-FFF2-40B4-BE49-F238E27FC236}">
                <a16:creationId xmlns:a16="http://schemas.microsoft.com/office/drawing/2014/main" id="{C7CEAFFE-A2EE-38C6-BAC5-B6B894EB25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4E7008-6454-7E7F-927A-ACD8D852739D}"/>
              </a:ext>
            </a:extLst>
          </p:cNvPr>
          <p:cNvSpPr>
            <a:spLocks noGrp="1"/>
          </p:cNvSpPr>
          <p:nvPr>
            <p:ph type="sldNum" sz="quarter" idx="12"/>
          </p:nvPr>
        </p:nvSpPr>
        <p:spPr/>
        <p:txBody>
          <a:bodyPr/>
          <a:lstStyle/>
          <a:p>
            <a:fld id="{298CF1A1-2ADC-47C4-9338-C2E0C62D4EF7}" type="slidenum">
              <a:rPr lang="en-GB" smtClean="0"/>
              <a:t>‹#›</a:t>
            </a:fld>
            <a:endParaRPr lang="en-GB"/>
          </a:p>
        </p:txBody>
      </p:sp>
    </p:spTree>
    <p:extLst>
      <p:ext uri="{BB962C8B-B14F-4D97-AF65-F5344CB8AC3E}">
        <p14:creationId xmlns:p14="http://schemas.microsoft.com/office/powerpoint/2010/main" val="3767598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BDF4-553A-7237-6860-34456009D6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E4A382-7B9B-E502-1F53-696704BF09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8E244C-0646-116B-5C31-C82FBE7B0DE9}"/>
              </a:ext>
            </a:extLst>
          </p:cNvPr>
          <p:cNvSpPr>
            <a:spLocks noGrp="1"/>
          </p:cNvSpPr>
          <p:nvPr>
            <p:ph type="dt" sz="half" idx="10"/>
          </p:nvPr>
        </p:nvSpPr>
        <p:spPr/>
        <p:txBody>
          <a:bodyPr/>
          <a:lstStyle/>
          <a:p>
            <a:fld id="{C7E589FA-ABF9-42AA-8CA9-47F812B0859B}" type="datetimeFigureOut">
              <a:rPr lang="en-GB" smtClean="0"/>
              <a:t>27/04/2023</a:t>
            </a:fld>
            <a:endParaRPr lang="en-GB"/>
          </a:p>
        </p:txBody>
      </p:sp>
      <p:sp>
        <p:nvSpPr>
          <p:cNvPr id="5" name="Footer Placeholder 4">
            <a:extLst>
              <a:ext uri="{FF2B5EF4-FFF2-40B4-BE49-F238E27FC236}">
                <a16:creationId xmlns:a16="http://schemas.microsoft.com/office/drawing/2014/main" id="{6F11C06F-129C-F4D0-F382-3B070F19C8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E888A-C980-96A6-A523-A942ED797D41}"/>
              </a:ext>
            </a:extLst>
          </p:cNvPr>
          <p:cNvSpPr>
            <a:spLocks noGrp="1"/>
          </p:cNvSpPr>
          <p:nvPr>
            <p:ph type="sldNum" sz="quarter" idx="12"/>
          </p:nvPr>
        </p:nvSpPr>
        <p:spPr/>
        <p:txBody>
          <a:bodyPr/>
          <a:lstStyle/>
          <a:p>
            <a:fld id="{298CF1A1-2ADC-47C4-9338-C2E0C62D4EF7}" type="slidenum">
              <a:rPr lang="en-GB" smtClean="0"/>
              <a:t>‹#›</a:t>
            </a:fld>
            <a:endParaRPr lang="en-GB"/>
          </a:p>
        </p:txBody>
      </p:sp>
    </p:spTree>
    <p:extLst>
      <p:ext uri="{BB962C8B-B14F-4D97-AF65-F5344CB8AC3E}">
        <p14:creationId xmlns:p14="http://schemas.microsoft.com/office/powerpoint/2010/main" val="3569090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382C-72A1-CA9D-69ED-65FC8F78B03C}"/>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4545BB-FD3F-4C0C-F751-D7FC6A5232F9}"/>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797614-F685-C3E9-61F8-0BA1FA5ED165}"/>
              </a:ext>
            </a:extLst>
          </p:cNvPr>
          <p:cNvSpPr>
            <a:spLocks noGrp="1"/>
          </p:cNvSpPr>
          <p:nvPr>
            <p:ph type="dt" sz="half" idx="10"/>
          </p:nvPr>
        </p:nvSpPr>
        <p:spPr/>
        <p:txBody>
          <a:bodyPr/>
          <a:lstStyle/>
          <a:p>
            <a:fld id="{C7E589FA-ABF9-42AA-8CA9-47F812B0859B}" type="datetimeFigureOut">
              <a:rPr lang="en-GB" smtClean="0"/>
              <a:t>27/04/2023</a:t>
            </a:fld>
            <a:endParaRPr lang="en-GB"/>
          </a:p>
        </p:txBody>
      </p:sp>
      <p:sp>
        <p:nvSpPr>
          <p:cNvPr id="5" name="Footer Placeholder 4">
            <a:extLst>
              <a:ext uri="{FF2B5EF4-FFF2-40B4-BE49-F238E27FC236}">
                <a16:creationId xmlns:a16="http://schemas.microsoft.com/office/drawing/2014/main" id="{0FA91B1E-6CE0-21C3-10E3-AAB3325BF7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CC1AD4-57F3-EBD1-783E-06C34D350106}"/>
              </a:ext>
            </a:extLst>
          </p:cNvPr>
          <p:cNvSpPr>
            <a:spLocks noGrp="1"/>
          </p:cNvSpPr>
          <p:nvPr>
            <p:ph type="sldNum" sz="quarter" idx="12"/>
          </p:nvPr>
        </p:nvSpPr>
        <p:spPr/>
        <p:txBody>
          <a:bodyPr/>
          <a:lstStyle/>
          <a:p>
            <a:fld id="{298CF1A1-2ADC-47C4-9338-C2E0C62D4EF7}" type="slidenum">
              <a:rPr lang="en-GB" smtClean="0"/>
              <a:t>‹#›</a:t>
            </a:fld>
            <a:endParaRPr lang="en-GB"/>
          </a:p>
        </p:txBody>
      </p:sp>
    </p:spTree>
    <p:extLst>
      <p:ext uri="{BB962C8B-B14F-4D97-AF65-F5344CB8AC3E}">
        <p14:creationId xmlns:p14="http://schemas.microsoft.com/office/powerpoint/2010/main" val="738810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D0C0-14CD-BD4D-C87D-E501B6D7C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10288E-5D8F-908E-3503-E9C2BF1095F7}"/>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7B5625-2BAA-DA8E-99A7-20D01FC1E9E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D23E7D-03A5-3373-645B-0F84360DCAFF}"/>
              </a:ext>
            </a:extLst>
          </p:cNvPr>
          <p:cNvSpPr>
            <a:spLocks noGrp="1"/>
          </p:cNvSpPr>
          <p:nvPr>
            <p:ph type="dt" sz="half" idx="10"/>
          </p:nvPr>
        </p:nvSpPr>
        <p:spPr/>
        <p:txBody>
          <a:bodyPr/>
          <a:lstStyle/>
          <a:p>
            <a:fld id="{C7E589FA-ABF9-42AA-8CA9-47F812B0859B}" type="datetimeFigureOut">
              <a:rPr lang="en-GB" smtClean="0"/>
              <a:t>27/04/2023</a:t>
            </a:fld>
            <a:endParaRPr lang="en-GB"/>
          </a:p>
        </p:txBody>
      </p:sp>
      <p:sp>
        <p:nvSpPr>
          <p:cNvPr id="6" name="Footer Placeholder 5">
            <a:extLst>
              <a:ext uri="{FF2B5EF4-FFF2-40B4-BE49-F238E27FC236}">
                <a16:creationId xmlns:a16="http://schemas.microsoft.com/office/drawing/2014/main" id="{946EC589-582F-A49D-619A-D6CC2A88DC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CDEC0-028D-A8CD-F2E9-6CC90F94C7DF}"/>
              </a:ext>
            </a:extLst>
          </p:cNvPr>
          <p:cNvSpPr>
            <a:spLocks noGrp="1"/>
          </p:cNvSpPr>
          <p:nvPr>
            <p:ph type="sldNum" sz="quarter" idx="12"/>
          </p:nvPr>
        </p:nvSpPr>
        <p:spPr/>
        <p:txBody>
          <a:bodyPr/>
          <a:lstStyle/>
          <a:p>
            <a:fld id="{298CF1A1-2ADC-47C4-9338-C2E0C62D4EF7}" type="slidenum">
              <a:rPr lang="en-GB" smtClean="0"/>
              <a:t>‹#›</a:t>
            </a:fld>
            <a:endParaRPr lang="en-GB"/>
          </a:p>
        </p:txBody>
      </p:sp>
    </p:spTree>
    <p:extLst>
      <p:ext uri="{BB962C8B-B14F-4D97-AF65-F5344CB8AC3E}">
        <p14:creationId xmlns:p14="http://schemas.microsoft.com/office/powerpoint/2010/main" val="3172583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86EC-D304-3871-9D0A-576D9B939F56}"/>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808A12-0DF0-959E-FF5C-763A0D3AD93C}"/>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8C2CC4-37DD-07D6-9DB2-D9C4F16BEBF2}"/>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8E0EA8-9DD2-447F-4E8F-9BD290285DFB}"/>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36C670-8B52-E7D9-CCF0-6FE09E748507}"/>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80C623-119B-B55B-518C-0FA349AB55E1}"/>
              </a:ext>
            </a:extLst>
          </p:cNvPr>
          <p:cNvSpPr>
            <a:spLocks noGrp="1"/>
          </p:cNvSpPr>
          <p:nvPr>
            <p:ph type="dt" sz="half" idx="10"/>
          </p:nvPr>
        </p:nvSpPr>
        <p:spPr/>
        <p:txBody>
          <a:bodyPr/>
          <a:lstStyle/>
          <a:p>
            <a:fld id="{C7E589FA-ABF9-42AA-8CA9-47F812B0859B}" type="datetimeFigureOut">
              <a:rPr lang="en-GB" smtClean="0"/>
              <a:t>27/04/2023</a:t>
            </a:fld>
            <a:endParaRPr lang="en-GB"/>
          </a:p>
        </p:txBody>
      </p:sp>
      <p:sp>
        <p:nvSpPr>
          <p:cNvPr id="8" name="Footer Placeholder 7">
            <a:extLst>
              <a:ext uri="{FF2B5EF4-FFF2-40B4-BE49-F238E27FC236}">
                <a16:creationId xmlns:a16="http://schemas.microsoft.com/office/drawing/2014/main" id="{7D598651-8729-FD71-9A68-9375A4834C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72DF15-45DE-24F1-B49F-254AE5D3675F}"/>
              </a:ext>
            </a:extLst>
          </p:cNvPr>
          <p:cNvSpPr>
            <a:spLocks noGrp="1"/>
          </p:cNvSpPr>
          <p:nvPr>
            <p:ph type="sldNum" sz="quarter" idx="12"/>
          </p:nvPr>
        </p:nvSpPr>
        <p:spPr/>
        <p:txBody>
          <a:bodyPr/>
          <a:lstStyle/>
          <a:p>
            <a:fld id="{298CF1A1-2ADC-47C4-9338-C2E0C62D4EF7}" type="slidenum">
              <a:rPr lang="en-GB" smtClean="0"/>
              <a:t>‹#›</a:t>
            </a:fld>
            <a:endParaRPr lang="en-GB"/>
          </a:p>
        </p:txBody>
      </p:sp>
    </p:spTree>
    <p:extLst>
      <p:ext uri="{BB962C8B-B14F-4D97-AF65-F5344CB8AC3E}">
        <p14:creationId xmlns:p14="http://schemas.microsoft.com/office/powerpoint/2010/main" val="4175778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B659-F986-F355-DE6E-3E7009CA97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226179-A4C7-7C96-63C8-1DB936D7B22F}"/>
              </a:ext>
            </a:extLst>
          </p:cNvPr>
          <p:cNvSpPr>
            <a:spLocks noGrp="1"/>
          </p:cNvSpPr>
          <p:nvPr>
            <p:ph type="dt" sz="half" idx="10"/>
          </p:nvPr>
        </p:nvSpPr>
        <p:spPr/>
        <p:txBody>
          <a:bodyPr/>
          <a:lstStyle/>
          <a:p>
            <a:fld id="{C7E589FA-ABF9-42AA-8CA9-47F812B0859B}" type="datetimeFigureOut">
              <a:rPr lang="en-GB" smtClean="0"/>
              <a:t>27/04/2023</a:t>
            </a:fld>
            <a:endParaRPr lang="en-GB"/>
          </a:p>
        </p:txBody>
      </p:sp>
      <p:sp>
        <p:nvSpPr>
          <p:cNvPr id="4" name="Footer Placeholder 3">
            <a:extLst>
              <a:ext uri="{FF2B5EF4-FFF2-40B4-BE49-F238E27FC236}">
                <a16:creationId xmlns:a16="http://schemas.microsoft.com/office/drawing/2014/main" id="{C0757F7B-7508-BDEA-4084-E9BBAF6211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2C4DBB-CAA2-FC71-AF86-14D7A1ABC516}"/>
              </a:ext>
            </a:extLst>
          </p:cNvPr>
          <p:cNvSpPr>
            <a:spLocks noGrp="1"/>
          </p:cNvSpPr>
          <p:nvPr>
            <p:ph type="sldNum" sz="quarter" idx="12"/>
          </p:nvPr>
        </p:nvSpPr>
        <p:spPr/>
        <p:txBody>
          <a:bodyPr/>
          <a:lstStyle/>
          <a:p>
            <a:fld id="{298CF1A1-2ADC-47C4-9338-C2E0C62D4EF7}" type="slidenum">
              <a:rPr lang="en-GB" smtClean="0"/>
              <a:t>‹#›</a:t>
            </a:fld>
            <a:endParaRPr lang="en-GB"/>
          </a:p>
        </p:txBody>
      </p:sp>
    </p:spTree>
    <p:extLst>
      <p:ext uri="{BB962C8B-B14F-4D97-AF65-F5344CB8AC3E}">
        <p14:creationId xmlns:p14="http://schemas.microsoft.com/office/powerpoint/2010/main" val="216988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562F7-8399-0EB2-9D37-78068350AEE2}"/>
              </a:ext>
            </a:extLst>
          </p:cNvPr>
          <p:cNvSpPr>
            <a:spLocks noGrp="1"/>
          </p:cNvSpPr>
          <p:nvPr>
            <p:ph type="dt" sz="half" idx="10"/>
          </p:nvPr>
        </p:nvSpPr>
        <p:spPr/>
        <p:txBody>
          <a:bodyPr/>
          <a:lstStyle/>
          <a:p>
            <a:fld id="{C7E589FA-ABF9-42AA-8CA9-47F812B0859B}" type="datetimeFigureOut">
              <a:rPr lang="en-GB" smtClean="0"/>
              <a:t>27/04/2023</a:t>
            </a:fld>
            <a:endParaRPr lang="en-GB"/>
          </a:p>
        </p:txBody>
      </p:sp>
      <p:sp>
        <p:nvSpPr>
          <p:cNvPr id="3" name="Footer Placeholder 2">
            <a:extLst>
              <a:ext uri="{FF2B5EF4-FFF2-40B4-BE49-F238E27FC236}">
                <a16:creationId xmlns:a16="http://schemas.microsoft.com/office/drawing/2014/main" id="{A43CCDDD-A06A-C4FC-74FC-47460246B7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F66136-9A9D-8F67-3D94-959B9F3BA3D4}"/>
              </a:ext>
            </a:extLst>
          </p:cNvPr>
          <p:cNvSpPr>
            <a:spLocks noGrp="1"/>
          </p:cNvSpPr>
          <p:nvPr>
            <p:ph type="sldNum" sz="quarter" idx="12"/>
          </p:nvPr>
        </p:nvSpPr>
        <p:spPr/>
        <p:txBody>
          <a:bodyPr/>
          <a:lstStyle/>
          <a:p>
            <a:fld id="{298CF1A1-2ADC-47C4-9338-C2E0C62D4EF7}" type="slidenum">
              <a:rPr lang="en-GB" smtClean="0"/>
              <a:t>‹#›</a:t>
            </a:fld>
            <a:endParaRPr lang="en-GB"/>
          </a:p>
        </p:txBody>
      </p:sp>
    </p:spTree>
    <p:extLst>
      <p:ext uri="{BB962C8B-B14F-4D97-AF65-F5344CB8AC3E}">
        <p14:creationId xmlns:p14="http://schemas.microsoft.com/office/powerpoint/2010/main" val="122253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BF70-DFED-BDB5-31C3-A924B45AF7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385BD5-98B9-5528-A81F-080EADBD5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5F3A0E-47CA-84FA-7D64-86EDC697C45A}"/>
              </a:ext>
            </a:extLst>
          </p:cNvPr>
          <p:cNvSpPr>
            <a:spLocks noGrp="1"/>
          </p:cNvSpPr>
          <p:nvPr>
            <p:ph type="dt" sz="half" idx="10"/>
          </p:nvPr>
        </p:nvSpPr>
        <p:spPr/>
        <p:txBody>
          <a:bodyPr/>
          <a:lstStyle/>
          <a:p>
            <a:fld id="{9388BF02-428E-41F5-8AB1-8CD9E410C50E}" type="datetimeFigureOut">
              <a:rPr lang="en-GB" smtClean="0"/>
              <a:t>27/04/2023</a:t>
            </a:fld>
            <a:endParaRPr lang="en-GB"/>
          </a:p>
        </p:txBody>
      </p:sp>
      <p:sp>
        <p:nvSpPr>
          <p:cNvPr id="5" name="Footer Placeholder 4">
            <a:extLst>
              <a:ext uri="{FF2B5EF4-FFF2-40B4-BE49-F238E27FC236}">
                <a16:creationId xmlns:a16="http://schemas.microsoft.com/office/drawing/2014/main" id="{577BE703-F172-A5FD-FB23-5543F69843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2C63E1-61C1-6CC4-6C00-5AEF8AF33ABA}"/>
              </a:ext>
            </a:extLst>
          </p:cNvPr>
          <p:cNvSpPr>
            <a:spLocks noGrp="1"/>
          </p:cNvSpPr>
          <p:nvPr>
            <p:ph type="sldNum" sz="quarter" idx="12"/>
          </p:nvPr>
        </p:nvSpPr>
        <p:spPr/>
        <p:txBody>
          <a:bodyPr/>
          <a:lstStyle/>
          <a:p>
            <a:fld id="{5939E4A1-8FDF-40CB-A9A3-3B60E748B39B}" type="slidenum">
              <a:rPr lang="en-GB" smtClean="0"/>
              <a:t>‹#›</a:t>
            </a:fld>
            <a:endParaRPr lang="en-GB"/>
          </a:p>
        </p:txBody>
      </p:sp>
    </p:spTree>
    <p:extLst>
      <p:ext uri="{BB962C8B-B14F-4D97-AF65-F5344CB8AC3E}">
        <p14:creationId xmlns:p14="http://schemas.microsoft.com/office/powerpoint/2010/main" val="2886852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B1C5-81BD-6C20-B7B8-2CD957826D8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5B9902-CCB4-6C5E-694F-0C5C2D0FAB01}"/>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85D217-16C4-CB0A-F359-00E19AB1C595}"/>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93CF4644-E9B6-1545-8D59-DF2CC4EAFC71}"/>
              </a:ext>
            </a:extLst>
          </p:cNvPr>
          <p:cNvSpPr>
            <a:spLocks noGrp="1"/>
          </p:cNvSpPr>
          <p:nvPr>
            <p:ph type="dt" sz="half" idx="10"/>
          </p:nvPr>
        </p:nvSpPr>
        <p:spPr/>
        <p:txBody>
          <a:bodyPr/>
          <a:lstStyle/>
          <a:p>
            <a:fld id="{C7E589FA-ABF9-42AA-8CA9-47F812B0859B}" type="datetimeFigureOut">
              <a:rPr lang="en-GB" smtClean="0"/>
              <a:t>27/04/2023</a:t>
            </a:fld>
            <a:endParaRPr lang="en-GB"/>
          </a:p>
        </p:txBody>
      </p:sp>
      <p:sp>
        <p:nvSpPr>
          <p:cNvPr id="6" name="Footer Placeholder 5">
            <a:extLst>
              <a:ext uri="{FF2B5EF4-FFF2-40B4-BE49-F238E27FC236}">
                <a16:creationId xmlns:a16="http://schemas.microsoft.com/office/drawing/2014/main" id="{557217EC-5857-5026-8463-4BEE5F266E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75551F-B75E-B0F0-9A88-EFD0EA4A46AA}"/>
              </a:ext>
            </a:extLst>
          </p:cNvPr>
          <p:cNvSpPr>
            <a:spLocks noGrp="1"/>
          </p:cNvSpPr>
          <p:nvPr>
            <p:ph type="sldNum" sz="quarter" idx="12"/>
          </p:nvPr>
        </p:nvSpPr>
        <p:spPr/>
        <p:txBody>
          <a:bodyPr/>
          <a:lstStyle/>
          <a:p>
            <a:fld id="{298CF1A1-2ADC-47C4-9338-C2E0C62D4EF7}" type="slidenum">
              <a:rPr lang="en-GB" smtClean="0"/>
              <a:t>‹#›</a:t>
            </a:fld>
            <a:endParaRPr lang="en-GB"/>
          </a:p>
        </p:txBody>
      </p:sp>
    </p:spTree>
    <p:extLst>
      <p:ext uri="{BB962C8B-B14F-4D97-AF65-F5344CB8AC3E}">
        <p14:creationId xmlns:p14="http://schemas.microsoft.com/office/powerpoint/2010/main" val="3633580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1BB7-2890-5CC5-8F6A-7479BD1F094A}"/>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CC2725-9396-1A51-AD55-2FE200FBFC96}"/>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B38BCDF6-DA89-A037-9C07-1FA88B840DF8}"/>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719E61C6-0865-0CB4-B481-ED9EF5510FE0}"/>
              </a:ext>
            </a:extLst>
          </p:cNvPr>
          <p:cNvSpPr>
            <a:spLocks noGrp="1"/>
          </p:cNvSpPr>
          <p:nvPr>
            <p:ph type="dt" sz="half" idx="10"/>
          </p:nvPr>
        </p:nvSpPr>
        <p:spPr/>
        <p:txBody>
          <a:bodyPr/>
          <a:lstStyle/>
          <a:p>
            <a:fld id="{C7E589FA-ABF9-42AA-8CA9-47F812B0859B}" type="datetimeFigureOut">
              <a:rPr lang="en-GB" smtClean="0"/>
              <a:t>27/04/2023</a:t>
            </a:fld>
            <a:endParaRPr lang="en-GB"/>
          </a:p>
        </p:txBody>
      </p:sp>
      <p:sp>
        <p:nvSpPr>
          <p:cNvPr id="6" name="Footer Placeholder 5">
            <a:extLst>
              <a:ext uri="{FF2B5EF4-FFF2-40B4-BE49-F238E27FC236}">
                <a16:creationId xmlns:a16="http://schemas.microsoft.com/office/drawing/2014/main" id="{31B2E5C3-C0FC-8F00-EC9D-91AD5EC12B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E395C2-77F2-31AD-F19E-852DE135A29A}"/>
              </a:ext>
            </a:extLst>
          </p:cNvPr>
          <p:cNvSpPr>
            <a:spLocks noGrp="1"/>
          </p:cNvSpPr>
          <p:nvPr>
            <p:ph type="sldNum" sz="quarter" idx="12"/>
          </p:nvPr>
        </p:nvSpPr>
        <p:spPr/>
        <p:txBody>
          <a:bodyPr/>
          <a:lstStyle/>
          <a:p>
            <a:fld id="{298CF1A1-2ADC-47C4-9338-C2E0C62D4EF7}" type="slidenum">
              <a:rPr lang="en-GB" smtClean="0"/>
              <a:t>‹#›</a:t>
            </a:fld>
            <a:endParaRPr lang="en-GB"/>
          </a:p>
        </p:txBody>
      </p:sp>
    </p:spTree>
    <p:extLst>
      <p:ext uri="{BB962C8B-B14F-4D97-AF65-F5344CB8AC3E}">
        <p14:creationId xmlns:p14="http://schemas.microsoft.com/office/powerpoint/2010/main" val="157555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C92B-3365-3F58-61C4-3C42A5534F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481411-D337-ABE6-C260-33987F3F2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68CF13-62D9-51EE-0975-F1388A73E6B5}"/>
              </a:ext>
            </a:extLst>
          </p:cNvPr>
          <p:cNvSpPr>
            <a:spLocks noGrp="1"/>
          </p:cNvSpPr>
          <p:nvPr>
            <p:ph type="dt" sz="half" idx="10"/>
          </p:nvPr>
        </p:nvSpPr>
        <p:spPr/>
        <p:txBody>
          <a:bodyPr/>
          <a:lstStyle/>
          <a:p>
            <a:fld id="{C7E589FA-ABF9-42AA-8CA9-47F812B0859B}" type="datetimeFigureOut">
              <a:rPr lang="en-GB" smtClean="0"/>
              <a:t>27/04/2023</a:t>
            </a:fld>
            <a:endParaRPr lang="en-GB"/>
          </a:p>
        </p:txBody>
      </p:sp>
      <p:sp>
        <p:nvSpPr>
          <p:cNvPr id="5" name="Footer Placeholder 4">
            <a:extLst>
              <a:ext uri="{FF2B5EF4-FFF2-40B4-BE49-F238E27FC236}">
                <a16:creationId xmlns:a16="http://schemas.microsoft.com/office/drawing/2014/main" id="{65E9CC40-224E-F374-F846-0677E04784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1FB19F-EE8B-232B-B6A7-02FC009E3E9B}"/>
              </a:ext>
            </a:extLst>
          </p:cNvPr>
          <p:cNvSpPr>
            <a:spLocks noGrp="1"/>
          </p:cNvSpPr>
          <p:nvPr>
            <p:ph type="sldNum" sz="quarter" idx="12"/>
          </p:nvPr>
        </p:nvSpPr>
        <p:spPr/>
        <p:txBody>
          <a:bodyPr/>
          <a:lstStyle/>
          <a:p>
            <a:fld id="{298CF1A1-2ADC-47C4-9338-C2E0C62D4EF7}" type="slidenum">
              <a:rPr lang="en-GB" smtClean="0"/>
              <a:t>‹#›</a:t>
            </a:fld>
            <a:endParaRPr lang="en-GB"/>
          </a:p>
        </p:txBody>
      </p:sp>
    </p:spTree>
    <p:extLst>
      <p:ext uri="{BB962C8B-B14F-4D97-AF65-F5344CB8AC3E}">
        <p14:creationId xmlns:p14="http://schemas.microsoft.com/office/powerpoint/2010/main" val="66580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50DE16-5523-8AFE-5AFA-F3D3E0F1E936}"/>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29D90F-F580-E2EB-AC98-6700FD5347D6}"/>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3D07FF-0D5A-0FD6-0977-376EF07B6821}"/>
              </a:ext>
            </a:extLst>
          </p:cNvPr>
          <p:cNvSpPr>
            <a:spLocks noGrp="1"/>
          </p:cNvSpPr>
          <p:nvPr>
            <p:ph type="dt" sz="half" idx="10"/>
          </p:nvPr>
        </p:nvSpPr>
        <p:spPr/>
        <p:txBody>
          <a:bodyPr/>
          <a:lstStyle/>
          <a:p>
            <a:fld id="{C7E589FA-ABF9-42AA-8CA9-47F812B0859B}" type="datetimeFigureOut">
              <a:rPr lang="en-GB" smtClean="0"/>
              <a:t>27/04/2023</a:t>
            </a:fld>
            <a:endParaRPr lang="en-GB"/>
          </a:p>
        </p:txBody>
      </p:sp>
      <p:sp>
        <p:nvSpPr>
          <p:cNvPr id="5" name="Footer Placeholder 4">
            <a:extLst>
              <a:ext uri="{FF2B5EF4-FFF2-40B4-BE49-F238E27FC236}">
                <a16:creationId xmlns:a16="http://schemas.microsoft.com/office/drawing/2014/main" id="{1C34FE84-78F8-AFEA-1913-3727F7EC34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8928FF-4D8C-F925-F833-4EE33118AEB2}"/>
              </a:ext>
            </a:extLst>
          </p:cNvPr>
          <p:cNvSpPr>
            <a:spLocks noGrp="1"/>
          </p:cNvSpPr>
          <p:nvPr>
            <p:ph type="sldNum" sz="quarter" idx="12"/>
          </p:nvPr>
        </p:nvSpPr>
        <p:spPr/>
        <p:txBody>
          <a:bodyPr/>
          <a:lstStyle/>
          <a:p>
            <a:fld id="{298CF1A1-2ADC-47C4-9338-C2E0C62D4EF7}" type="slidenum">
              <a:rPr lang="en-GB" smtClean="0"/>
              <a:t>‹#›</a:t>
            </a:fld>
            <a:endParaRPr lang="en-GB"/>
          </a:p>
        </p:txBody>
      </p:sp>
    </p:spTree>
    <p:extLst>
      <p:ext uri="{BB962C8B-B14F-4D97-AF65-F5344CB8AC3E}">
        <p14:creationId xmlns:p14="http://schemas.microsoft.com/office/powerpoint/2010/main" val="3712014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30200" y="6353175"/>
            <a:ext cx="265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GB" altLang="en-US" sz="2400" b="1">
                <a:solidFill>
                  <a:srgbClr val="219FD7"/>
                </a:solidFill>
                <a:latin typeface="Calibri" panose="020F0502020204030204" pitchFamily="34" charset="0"/>
              </a:rPr>
              <a:t>www.lmc.org.uk</a:t>
            </a:r>
          </a:p>
        </p:txBody>
      </p:sp>
      <p:sp>
        <p:nvSpPr>
          <p:cNvPr id="2" name="Title 1"/>
          <p:cNvSpPr>
            <a:spLocks noGrp="1"/>
          </p:cNvSpPr>
          <p:nvPr>
            <p:ph type="ctrTitle"/>
          </p:nvPr>
        </p:nvSpPr>
        <p:spPr>
          <a:xfrm>
            <a:off x="914400" y="2130426"/>
            <a:ext cx="10363200" cy="1470025"/>
          </a:xfrm>
        </p:spPr>
        <p:txBody>
          <a:bodyPr/>
          <a:lstStyle>
            <a:lvl1pPr>
              <a:defRPr>
                <a:latin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1682337C-E4B5-4589-8E40-459015BFDA93}" type="datetimeFigureOut">
              <a:rPr lang="en-US"/>
              <a:pPr>
                <a:defRPr/>
              </a:pPr>
              <a:t>4/27/2023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9DA942-D123-4327-9641-21FF0941FCCD}" type="slidenum">
              <a:rPr lang="en-US"/>
              <a:pPr>
                <a:defRPr/>
              </a:pPr>
              <a:t>‹#›</a:t>
            </a:fld>
            <a:endParaRPr lang="en-US"/>
          </a:p>
        </p:txBody>
      </p:sp>
    </p:spTree>
    <p:extLst>
      <p:ext uri="{BB962C8B-B14F-4D97-AF65-F5344CB8AC3E}">
        <p14:creationId xmlns:p14="http://schemas.microsoft.com/office/powerpoint/2010/main" val="2795584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81000" y="6317934"/>
            <a:ext cx="265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GB" altLang="en-US" sz="2400" b="1">
                <a:solidFill>
                  <a:srgbClr val="00A9E0"/>
                </a:solidFill>
                <a:latin typeface="Calibri" panose="020F0502020204030204" pitchFamily="34" charset="0"/>
              </a:rPr>
              <a:t>www.lmc.org.uk</a:t>
            </a:r>
          </a:p>
        </p:txBody>
      </p:sp>
      <p:sp>
        <p:nvSpPr>
          <p:cNvPr id="2" name="Title 1"/>
          <p:cNvSpPr>
            <a:spLocks noGrp="1"/>
          </p:cNvSpPr>
          <p:nvPr>
            <p:ph type="title"/>
          </p:nvPr>
        </p:nvSpPr>
        <p:spPr/>
        <p:txBody>
          <a:bodyPr/>
          <a:lstStyle>
            <a:lvl1pPr>
              <a:defRPr>
                <a:latin typeface="Calibri" panose="020F0502020204030204" pitchFamily="34" charset="0"/>
              </a:defRPr>
            </a:lvl1pPr>
          </a:lstStyle>
          <a:p>
            <a:r>
              <a:rPr lang="en-GB"/>
              <a:t>Click to edit Master title style</a:t>
            </a:r>
            <a:endParaRPr lang="en-US"/>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DBE5C4B1-E134-4ED2-8B69-9B2BDC59A2B4}" type="datetimeFigureOut">
              <a:rPr lang="en-US"/>
              <a:pPr>
                <a:defRPr/>
              </a:pPr>
              <a:t>4/27/2023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4180D5-D1EC-4C48-BE2A-1B0EC62D0EF6}" type="slidenum">
              <a:rPr lang="en-US"/>
              <a:pPr>
                <a:defRPr/>
              </a:pPr>
              <a:t>‹#›</a:t>
            </a:fld>
            <a:endParaRPr lang="en-US"/>
          </a:p>
        </p:txBody>
      </p:sp>
    </p:spTree>
    <p:extLst>
      <p:ext uri="{BB962C8B-B14F-4D97-AF65-F5344CB8AC3E}">
        <p14:creationId xmlns:p14="http://schemas.microsoft.com/office/powerpoint/2010/main" val="3053694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69900" y="6232209"/>
            <a:ext cx="265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GB" altLang="en-US" sz="2400" b="1">
                <a:solidFill>
                  <a:srgbClr val="219FD7"/>
                </a:solidFill>
                <a:latin typeface="Calibri" panose="020F0502020204030204" pitchFamily="34" charset="0"/>
              </a:rPr>
              <a:t>www.lmc.org.uk</a:t>
            </a:r>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75E5C14-A3DF-4123-9069-3EAA20404034}" type="datetimeFigureOut">
              <a:rPr lang="en-US"/>
              <a:pPr>
                <a:defRPr/>
              </a:pPr>
              <a:t>4/27/2023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27ED9E-15B9-413B-9BB5-FC6E83E55F9E}" type="slidenum">
              <a:rPr lang="en-US"/>
              <a:pPr>
                <a:defRPr/>
              </a:pPr>
              <a:t>‹#›</a:t>
            </a:fld>
            <a:endParaRPr lang="en-US"/>
          </a:p>
        </p:txBody>
      </p:sp>
    </p:spTree>
    <p:extLst>
      <p:ext uri="{BB962C8B-B14F-4D97-AF65-F5344CB8AC3E}">
        <p14:creationId xmlns:p14="http://schemas.microsoft.com/office/powerpoint/2010/main" val="589177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6200" y="6391275"/>
            <a:ext cx="265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GB" altLang="en-US" sz="2400" b="1">
                <a:solidFill>
                  <a:srgbClr val="219FD7"/>
                </a:solidFill>
                <a:latin typeface="Calibri" panose="020F0502020204030204" pitchFamily="34" charset="0"/>
              </a:rPr>
              <a:t>www.lmc.org.uk</a:t>
            </a:r>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4"/>
          <p:cNvSpPr>
            <a:spLocks noGrp="1"/>
          </p:cNvSpPr>
          <p:nvPr>
            <p:ph type="dt" sz="half" idx="10"/>
          </p:nvPr>
        </p:nvSpPr>
        <p:spPr/>
        <p:txBody>
          <a:bodyPr/>
          <a:lstStyle>
            <a:lvl1pPr>
              <a:defRPr/>
            </a:lvl1pPr>
          </a:lstStyle>
          <a:p>
            <a:pPr>
              <a:defRPr/>
            </a:pPr>
            <a:fld id="{57AF3526-6A4E-4759-853C-1CB5FB2984D5}" type="datetimeFigureOut">
              <a:rPr lang="en-US"/>
              <a:pPr>
                <a:defRPr/>
              </a:pPr>
              <a:t>4/27/2023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9C7A0D6-330C-47B9-A525-BE04DEC8BC09}" type="slidenum">
              <a:rPr lang="en-US"/>
              <a:pPr>
                <a:defRPr/>
              </a:pPr>
              <a:t>‹#›</a:t>
            </a:fld>
            <a:endParaRPr lang="en-US"/>
          </a:p>
        </p:txBody>
      </p:sp>
    </p:spTree>
    <p:extLst>
      <p:ext uri="{BB962C8B-B14F-4D97-AF65-F5344CB8AC3E}">
        <p14:creationId xmlns:p14="http://schemas.microsoft.com/office/powerpoint/2010/main" val="1467985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76200" y="6391275"/>
            <a:ext cx="265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GB" altLang="en-US" sz="2400" b="1">
                <a:solidFill>
                  <a:srgbClr val="219FD7"/>
                </a:solidFill>
                <a:latin typeface="Calibri" panose="020F0502020204030204" pitchFamily="34" charset="0"/>
              </a:rPr>
              <a:t>www.lmc.org.uk</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6"/>
          <p:cNvSpPr>
            <a:spLocks noGrp="1"/>
          </p:cNvSpPr>
          <p:nvPr>
            <p:ph type="dt" sz="half" idx="10"/>
          </p:nvPr>
        </p:nvSpPr>
        <p:spPr/>
        <p:txBody>
          <a:bodyPr/>
          <a:lstStyle>
            <a:lvl1pPr>
              <a:defRPr/>
            </a:lvl1pPr>
          </a:lstStyle>
          <a:p>
            <a:pPr>
              <a:defRPr/>
            </a:pPr>
            <a:fld id="{9A2B38AE-DEF5-4972-85D8-8AFEAE7B3EA9}" type="datetimeFigureOut">
              <a:rPr lang="en-US"/>
              <a:pPr>
                <a:defRPr/>
              </a:pPr>
              <a:t>4/27/2023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1E84BCD-5395-4537-97DD-F4CEED9EADC7}" type="slidenum">
              <a:rPr lang="en-US"/>
              <a:pPr>
                <a:defRPr/>
              </a:pPr>
              <a:t>‹#›</a:t>
            </a:fld>
            <a:endParaRPr lang="en-US"/>
          </a:p>
        </p:txBody>
      </p:sp>
    </p:spTree>
    <p:extLst>
      <p:ext uri="{BB962C8B-B14F-4D97-AF65-F5344CB8AC3E}">
        <p14:creationId xmlns:p14="http://schemas.microsoft.com/office/powerpoint/2010/main" val="2161932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6200" y="6391275"/>
            <a:ext cx="265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GB" altLang="en-US" sz="2400" b="1">
                <a:solidFill>
                  <a:srgbClr val="219FD7"/>
                </a:solidFill>
                <a:latin typeface="Calibri" panose="020F0502020204030204" pitchFamily="34" charset="0"/>
              </a:rPr>
              <a:t>www.lmc.org.uk</a:t>
            </a:r>
          </a:p>
        </p:txBody>
      </p:sp>
      <p:sp>
        <p:nvSpPr>
          <p:cNvPr id="2" name="Title 1"/>
          <p:cNvSpPr>
            <a:spLocks noGrp="1"/>
          </p:cNvSpPr>
          <p:nvPr>
            <p:ph type="title"/>
          </p:nvPr>
        </p:nvSpPr>
        <p:spPr/>
        <p:txBody>
          <a:bodyPr/>
          <a:lstStyle/>
          <a:p>
            <a:r>
              <a:rPr lang="en-GB"/>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D842A8DA-3946-409C-B1AD-9BC057B7EA7D}" type="datetimeFigureOut">
              <a:rPr lang="en-US"/>
              <a:pPr>
                <a:defRPr/>
              </a:pPr>
              <a:t>4/27/2023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3E7EAC8-2F9C-4D4B-B3DF-0613765C8027}" type="slidenum">
              <a:rPr lang="en-US"/>
              <a:pPr>
                <a:defRPr/>
              </a:pPr>
              <a:t>‹#›</a:t>
            </a:fld>
            <a:endParaRPr lang="en-US"/>
          </a:p>
        </p:txBody>
      </p:sp>
    </p:spTree>
    <p:extLst>
      <p:ext uri="{BB962C8B-B14F-4D97-AF65-F5344CB8AC3E}">
        <p14:creationId xmlns:p14="http://schemas.microsoft.com/office/powerpoint/2010/main" val="181985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2D9D-EBBC-20DF-94E2-976825B480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4B8EFD-B15E-EB22-3B58-2F0A4C7044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C8A4FE-8467-6DF7-ACD7-AF88061F6760}"/>
              </a:ext>
            </a:extLst>
          </p:cNvPr>
          <p:cNvSpPr>
            <a:spLocks noGrp="1"/>
          </p:cNvSpPr>
          <p:nvPr>
            <p:ph type="dt" sz="half" idx="10"/>
          </p:nvPr>
        </p:nvSpPr>
        <p:spPr/>
        <p:txBody>
          <a:bodyPr/>
          <a:lstStyle/>
          <a:p>
            <a:fld id="{9388BF02-428E-41F5-8AB1-8CD9E410C50E}" type="datetimeFigureOut">
              <a:rPr lang="en-GB" smtClean="0"/>
              <a:t>27/04/2023</a:t>
            </a:fld>
            <a:endParaRPr lang="en-GB"/>
          </a:p>
        </p:txBody>
      </p:sp>
      <p:sp>
        <p:nvSpPr>
          <p:cNvPr id="5" name="Footer Placeholder 4">
            <a:extLst>
              <a:ext uri="{FF2B5EF4-FFF2-40B4-BE49-F238E27FC236}">
                <a16:creationId xmlns:a16="http://schemas.microsoft.com/office/drawing/2014/main" id="{2C8F73D1-651C-1764-F755-E2C02FA938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3FBA1-4797-D57C-493C-85E00802C1EC}"/>
              </a:ext>
            </a:extLst>
          </p:cNvPr>
          <p:cNvSpPr>
            <a:spLocks noGrp="1"/>
          </p:cNvSpPr>
          <p:nvPr>
            <p:ph type="sldNum" sz="quarter" idx="12"/>
          </p:nvPr>
        </p:nvSpPr>
        <p:spPr/>
        <p:txBody>
          <a:bodyPr/>
          <a:lstStyle/>
          <a:p>
            <a:fld id="{5939E4A1-8FDF-40CB-A9A3-3B60E748B39B}" type="slidenum">
              <a:rPr lang="en-GB" smtClean="0"/>
              <a:t>‹#›</a:t>
            </a:fld>
            <a:endParaRPr lang="en-GB"/>
          </a:p>
        </p:txBody>
      </p:sp>
    </p:spTree>
    <p:extLst>
      <p:ext uri="{BB962C8B-B14F-4D97-AF65-F5344CB8AC3E}">
        <p14:creationId xmlns:p14="http://schemas.microsoft.com/office/powerpoint/2010/main" val="929575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76200" y="6391275"/>
            <a:ext cx="265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GB" altLang="en-US" sz="2400" b="1">
                <a:solidFill>
                  <a:srgbClr val="219FD7"/>
                </a:solidFill>
                <a:latin typeface="Calibri" panose="020F0502020204030204" pitchFamily="34" charset="0"/>
              </a:rPr>
              <a:t>www.lmc.org.uk</a:t>
            </a:r>
          </a:p>
        </p:txBody>
      </p:sp>
      <p:sp>
        <p:nvSpPr>
          <p:cNvPr id="3" name="Date Placeholder 1"/>
          <p:cNvSpPr>
            <a:spLocks noGrp="1"/>
          </p:cNvSpPr>
          <p:nvPr>
            <p:ph type="dt" sz="half" idx="10"/>
          </p:nvPr>
        </p:nvSpPr>
        <p:spPr/>
        <p:txBody>
          <a:bodyPr/>
          <a:lstStyle>
            <a:lvl1pPr>
              <a:defRPr/>
            </a:lvl1pPr>
          </a:lstStyle>
          <a:p>
            <a:pPr>
              <a:defRPr/>
            </a:pPr>
            <a:fld id="{390FAD12-4187-48E0-A403-FB72BCBD662B}" type="datetimeFigureOut">
              <a:rPr lang="en-US"/>
              <a:pPr>
                <a:defRPr/>
              </a:pPr>
              <a:t>4/27/2023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5A574A96-5BE3-4805-BBDE-70F4AA672BFD}" type="slidenum">
              <a:rPr lang="en-US"/>
              <a:pPr>
                <a:defRPr/>
              </a:pPr>
              <a:t>‹#›</a:t>
            </a:fld>
            <a:endParaRPr lang="en-US"/>
          </a:p>
        </p:txBody>
      </p:sp>
    </p:spTree>
    <p:extLst>
      <p:ext uri="{BB962C8B-B14F-4D97-AF65-F5344CB8AC3E}">
        <p14:creationId xmlns:p14="http://schemas.microsoft.com/office/powerpoint/2010/main" val="96068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6200" y="6391275"/>
            <a:ext cx="265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GB" altLang="en-US" sz="2400" b="1">
                <a:solidFill>
                  <a:srgbClr val="219FD7"/>
                </a:solidFill>
                <a:latin typeface="Calibri" panose="020F0502020204030204" pitchFamily="34" charset="0"/>
              </a:rPr>
              <a:t>www.lmc.org.uk</a:t>
            </a:r>
          </a:p>
        </p:txBody>
      </p:sp>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6" name="Date Placeholder 4"/>
          <p:cNvSpPr>
            <a:spLocks noGrp="1"/>
          </p:cNvSpPr>
          <p:nvPr>
            <p:ph type="dt" sz="half" idx="10"/>
          </p:nvPr>
        </p:nvSpPr>
        <p:spPr/>
        <p:txBody>
          <a:bodyPr/>
          <a:lstStyle>
            <a:lvl1pPr>
              <a:defRPr/>
            </a:lvl1pPr>
          </a:lstStyle>
          <a:p>
            <a:pPr>
              <a:defRPr/>
            </a:pPr>
            <a:fld id="{21376EBF-572A-4728-9802-3466E56444EC}" type="datetimeFigureOut">
              <a:rPr lang="en-US"/>
              <a:pPr>
                <a:defRPr/>
              </a:pPr>
              <a:t>4/27/2023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5EB01EC-5CCA-403B-8056-543425B8D66A}" type="slidenum">
              <a:rPr lang="en-US"/>
              <a:pPr>
                <a:defRPr/>
              </a:pPr>
              <a:t>‹#›</a:t>
            </a:fld>
            <a:endParaRPr lang="en-US"/>
          </a:p>
        </p:txBody>
      </p:sp>
    </p:spTree>
    <p:extLst>
      <p:ext uri="{BB962C8B-B14F-4D97-AF65-F5344CB8AC3E}">
        <p14:creationId xmlns:p14="http://schemas.microsoft.com/office/powerpoint/2010/main" val="2471642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6200" y="6391275"/>
            <a:ext cx="265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GB" altLang="en-US" sz="2400" b="1">
                <a:solidFill>
                  <a:srgbClr val="219FD7"/>
                </a:solidFill>
                <a:latin typeface="Calibri" panose="020F0502020204030204" pitchFamily="34" charset="0"/>
              </a:rPr>
              <a:t>www.lmc.org.uk</a:t>
            </a:r>
          </a:p>
        </p:txBody>
      </p:sp>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6" name="Date Placeholder 4"/>
          <p:cNvSpPr>
            <a:spLocks noGrp="1"/>
          </p:cNvSpPr>
          <p:nvPr>
            <p:ph type="dt" sz="half" idx="10"/>
          </p:nvPr>
        </p:nvSpPr>
        <p:spPr/>
        <p:txBody>
          <a:bodyPr/>
          <a:lstStyle>
            <a:lvl1pPr>
              <a:defRPr/>
            </a:lvl1pPr>
          </a:lstStyle>
          <a:p>
            <a:pPr>
              <a:defRPr/>
            </a:pPr>
            <a:fld id="{68FEAB2A-A09C-4024-8071-87C831689451}" type="datetimeFigureOut">
              <a:rPr lang="en-US"/>
              <a:pPr>
                <a:defRPr/>
              </a:pPr>
              <a:t>4/27/2023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C150CF0-C649-4E53-B7A0-4D6A928AA1BC}" type="slidenum">
              <a:rPr lang="en-US"/>
              <a:pPr>
                <a:defRPr/>
              </a:pPr>
              <a:t>‹#›</a:t>
            </a:fld>
            <a:endParaRPr lang="en-US"/>
          </a:p>
        </p:txBody>
      </p:sp>
    </p:spTree>
    <p:extLst>
      <p:ext uri="{BB962C8B-B14F-4D97-AF65-F5344CB8AC3E}">
        <p14:creationId xmlns:p14="http://schemas.microsoft.com/office/powerpoint/2010/main" val="1023732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6391275"/>
            <a:ext cx="265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GB" altLang="en-US" sz="2400" b="1">
                <a:solidFill>
                  <a:srgbClr val="219FD7"/>
                </a:solidFill>
                <a:latin typeface="Calibri" panose="020F0502020204030204" pitchFamily="34" charset="0"/>
              </a:rPr>
              <a:t>www.lmc.org.uk</a:t>
            </a:r>
          </a:p>
        </p:txBody>
      </p:sp>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539E4428-872B-47DD-BCE0-1DC03043FA88}" type="datetimeFigureOut">
              <a:rPr lang="en-US"/>
              <a:pPr>
                <a:defRPr/>
              </a:pPr>
              <a:t>4/27/2023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824AB-4F22-4560-B6FB-CB792C4D1538}" type="slidenum">
              <a:rPr lang="en-US"/>
              <a:pPr>
                <a:defRPr/>
              </a:pPr>
              <a:t>‹#›</a:t>
            </a:fld>
            <a:endParaRPr lang="en-US"/>
          </a:p>
        </p:txBody>
      </p:sp>
    </p:spTree>
    <p:extLst>
      <p:ext uri="{BB962C8B-B14F-4D97-AF65-F5344CB8AC3E}">
        <p14:creationId xmlns:p14="http://schemas.microsoft.com/office/powerpoint/2010/main" val="2619440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6391275"/>
            <a:ext cx="265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GB" altLang="en-US" sz="2400" b="1">
                <a:solidFill>
                  <a:srgbClr val="219FD7"/>
                </a:solidFill>
                <a:latin typeface="Calibri" panose="020F0502020204030204" pitchFamily="34" charset="0"/>
              </a:rPr>
              <a:t>www.lmc.org.uk</a:t>
            </a:r>
          </a:p>
        </p:txBody>
      </p:sp>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239CE32B-C960-4146-B32A-582C17FC77FD}" type="datetimeFigureOut">
              <a:rPr lang="en-US"/>
              <a:pPr>
                <a:defRPr/>
              </a:pPr>
              <a:t>4/27/2023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783DFB-C08C-4047-80D3-E28B48A6F68D}" type="slidenum">
              <a:rPr lang="en-US"/>
              <a:pPr>
                <a:defRPr/>
              </a:pPr>
              <a:t>‹#›</a:t>
            </a:fld>
            <a:endParaRPr lang="en-US"/>
          </a:p>
        </p:txBody>
      </p:sp>
    </p:spTree>
    <p:extLst>
      <p:ext uri="{BB962C8B-B14F-4D97-AF65-F5344CB8AC3E}">
        <p14:creationId xmlns:p14="http://schemas.microsoft.com/office/powerpoint/2010/main" val="2608948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ext Placeholder 7">
            <a:extLst>
              <a:ext uri="{FF2B5EF4-FFF2-40B4-BE49-F238E27FC236}">
                <a16:creationId xmlns:a16="http://schemas.microsoft.com/office/drawing/2014/main" id="{BA30CBE2-12F4-7146-A4AB-F36199471086}"/>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Presentation title</a:t>
            </a:r>
          </a:p>
        </p:txBody>
      </p:sp>
      <p:pic>
        <p:nvPicPr>
          <p:cNvPr id="5" name="Picture 4">
            <a:extLst>
              <a:ext uri="{FF2B5EF4-FFF2-40B4-BE49-F238E27FC236}">
                <a16:creationId xmlns:a16="http://schemas.microsoft.com/office/drawing/2014/main" id="{354AD3A2-8947-3044-BBA9-96B24B6B1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3720" y="269097"/>
            <a:ext cx="2542561" cy="954245"/>
          </a:xfrm>
          <a:prstGeom prst="rect">
            <a:avLst/>
          </a:prstGeom>
        </p:spPr>
      </p:pic>
      <p:sp>
        <p:nvSpPr>
          <p:cNvPr id="9" name="Text Placeholder 8">
            <a:extLst>
              <a:ext uri="{FF2B5EF4-FFF2-40B4-BE49-F238E27FC236}">
                <a16:creationId xmlns:a16="http://schemas.microsoft.com/office/drawing/2014/main" id="{524851B1-4B4B-3F3B-4070-EC2676453E10}"/>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rgbClr val="0072C5"/>
                </a:solidFill>
                <a:latin typeface="Arial" panose="020B0604020202020204" pitchFamily="34" charset="0"/>
                <a:cs typeface="Arial" panose="020B0604020202020204" pitchFamily="34" charset="0"/>
              </a:defRPr>
            </a:lvl1pPr>
          </a:lstStyle>
          <a:p>
            <a:pPr lvl="0"/>
            <a:r>
              <a:rPr lang="en-GB"/>
              <a:t>Sub Title Here if needed</a:t>
            </a:r>
          </a:p>
        </p:txBody>
      </p:sp>
    </p:spTree>
    <p:extLst>
      <p:ext uri="{BB962C8B-B14F-4D97-AF65-F5344CB8AC3E}">
        <p14:creationId xmlns:p14="http://schemas.microsoft.com/office/powerpoint/2010/main" val="258681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s or title with image on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42DB21-A9E8-D0B9-9E4A-0790C40BCBED}"/>
              </a:ext>
            </a:extLst>
          </p:cNvPr>
          <p:cNvSpPr>
            <a:spLocks noGrp="1"/>
          </p:cNvSpPr>
          <p:nvPr>
            <p:ph type="pic" sz="quarter" idx="13"/>
          </p:nvPr>
        </p:nvSpPr>
        <p:spPr>
          <a:xfrm>
            <a:off x="0" y="-17463"/>
            <a:ext cx="7532688" cy="6875463"/>
          </a:xfrm>
          <a:prstGeom prst="rect">
            <a:avLst/>
          </a:prstGeom>
        </p:spPr>
        <p:txBody>
          <a:bodyPr/>
          <a:lstStyle/>
          <a:p>
            <a:endParaRPr lang="en-US"/>
          </a:p>
        </p:txBody>
      </p:sp>
      <p:sp>
        <p:nvSpPr>
          <p:cNvPr id="13" name="Rectangle 12"/>
          <p:cNvSpPr/>
          <p:nvPr userDrawn="1"/>
        </p:nvSpPr>
        <p:spPr>
          <a:xfrm>
            <a:off x="5971309" y="-18000"/>
            <a:ext cx="6220691" cy="68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3668B7A-562E-9F2D-51E2-F2AA43F654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3720" y="269097"/>
            <a:ext cx="2542561" cy="954245"/>
          </a:xfrm>
          <a:prstGeom prst="rect">
            <a:avLst/>
          </a:prstGeom>
        </p:spPr>
      </p:pic>
      <p:sp>
        <p:nvSpPr>
          <p:cNvPr id="12" name="Text Placeholder 7">
            <a:extLst>
              <a:ext uri="{FF2B5EF4-FFF2-40B4-BE49-F238E27FC236}">
                <a16:creationId xmlns:a16="http://schemas.microsoft.com/office/drawing/2014/main" id="{011CDC42-19DC-9565-11D6-4D5C2F30092F}"/>
              </a:ext>
            </a:extLst>
          </p:cNvPr>
          <p:cNvSpPr>
            <a:spLocks noGrp="1"/>
          </p:cNvSpPr>
          <p:nvPr>
            <p:ph type="body" sz="quarter" idx="10" hasCustomPrompt="1"/>
          </p:nvPr>
        </p:nvSpPr>
        <p:spPr>
          <a:xfrm>
            <a:off x="6979459" y="2664299"/>
            <a:ext cx="4201588" cy="764701"/>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Presentation title</a:t>
            </a:r>
          </a:p>
        </p:txBody>
      </p:sp>
      <p:sp>
        <p:nvSpPr>
          <p:cNvPr id="14" name="Text Placeholder 8">
            <a:extLst>
              <a:ext uri="{FF2B5EF4-FFF2-40B4-BE49-F238E27FC236}">
                <a16:creationId xmlns:a16="http://schemas.microsoft.com/office/drawing/2014/main" id="{F6B0A17D-0542-A142-2FB7-287AE4AAB551}"/>
              </a:ext>
            </a:extLst>
          </p:cNvPr>
          <p:cNvSpPr>
            <a:spLocks noGrp="1"/>
          </p:cNvSpPr>
          <p:nvPr>
            <p:ph type="body" sz="quarter" idx="12" hasCustomPrompt="1"/>
          </p:nvPr>
        </p:nvSpPr>
        <p:spPr>
          <a:xfrm>
            <a:off x="6979920" y="3600714"/>
            <a:ext cx="4335463" cy="971550"/>
          </a:xfrm>
          <a:prstGeom prst="rect">
            <a:avLst/>
          </a:prstGeom>
        </p:spPr>
        <p:txBody>
          <a:bodyPr lIns="0"/>
          <a:lstStyle>
            <a:lvl1pPr marL="0" indent="0">
              <a:buNone/>
              <a:defRPr sz="2400">
                <a:solidFill>
                  <a:srgbClr val="0072C5"/>
                </a:solidFill>
                <a:latin typeface="Arial" panose="020B0604020202020204" pitchFamily="34" charset="0"/>
                <a:cs typeface="Arial" panose="020B0604020202020204" pitchFamily="34" charset="0"/>
              </a:defRPr>
            </a:lvl1pPr>
          </a:lstStyle>
          <a:p>
            <a:pPr lvl="0"/>
            <a:r>
              <a:rPr lang="en-GB"/>
              <a:t>Sub Title Here if needed</a:t>
            </a:r>
          </a:p>
        </p:txBody>
      </p:sp>
    </p:spTree>
    <p:extLst>
      <p:ext uri="{BB962C8B-B14F-4D97-AF65-F5344CB8AC3E}">
        <p14:creationId xmlns:p14="http://schemas.microsoft.com/office/powerpoint/2010/main" val="3201029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5" name="Picture 4">
            <a:extLst>
              <a:ext uri="{FF2B5EF4-FFF2-40B4-BE49-F238E27FC236}">
                <a16:creationId xmlns:a16="http://schemas.microsoft.com/office/drawing/2014/main" id="{354AD3A2-8947-3044-BBA9-96B24B6B1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3720" y="269097"/>
            <a:ext cx="2542561" cy="954245"/>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rgbClr val="0072C5"/>
                </a:solidFill>
                <a:latin typeface="Arial" panose="020B0604020202020204" pitchFamily="34" charset="0"/>
                <a:cs typeface="Arial" panose="020B0604020202020204" pitchFamily="34" charset="0"/>
              </a:defRPr>
            </a:lvl1pPr>
          </a:lstStyle>
          <a:p>
            <a:pPr lvl="0"/>
            <a:r>
              <a:rPr lang="en-GB"/>
              <a:t>Sub Title Here if needed</a:t>
            </a:r>
          </a:p>
        </p:txBody>
      </p:sp>
    </p:spTree>
    <p:extLst>
      <p:ext uri="{BB962C8B-B14F-4D97-AF65-F5344CB8AC3E}">
        <p14:creationId xmlns:p14="http://schemas.microsoft.com/office/powerpoint/2010/main" val="1228393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3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9E8751-6217-8C8C-9149-E9D3CA896E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3377" y="746219"/>
            <a:ext cx="6309360" cy="5486400"/>
          </a:xfrm>
          <a:prstGeom prst="rect">
            <a:avLst/>
          </a:prstGeom>
        </p:spPr>
      </p:pic>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 y="0"/>
            <a:ext cx="508544" cy="6858000"/>
          </a:xfrm>
          <a:prstGeom prst="rect">
            <a:avLst/>
          </a:prstGeom>
        </p:spPr>
      </p:pic>
      <p:pic>
        <p:nvPicPr>
          <p:cNvPr id="5" name="Picture 4">
            <a:extLst>
              <a:ext uri="{FF2B5EF4-FFF2-40B4-BE49-F238E27FC236}">
                <a16:creationId xmlns:a16="http://schemas.microsoft.com/office/drawing/2014/main" id="{354AD3A2-8947-3044-BBA9-96B24B6B18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03720" y="269097"/>
            <a:ext cx="2542561" cy="954245"/>
          </a:xfrm>
          <a:prstGeom prst="rect">
            <a:avLst/>
          </a:prstGeom>
        </p:spPr>
      </p:pic>
      <p:sp>
        <p:nvSpPr>
          <p:cNvPr id="7" name="Text Placeholder 7">
            <a:extLst>
              <a:ext uri="{FF2B5EF4-FFF2-40B4-BE49-F238E27FC236}">
                <a16:creationId xmlns:a16="http://schemas.microsoft.com/office/drawing/2014/main" id="{AD387F12-C497-28B9-F445-D926815C25B0}"/>
              </a:ext>
            </a:extLst>
          </p:cNvPr>
          <p:cNvSpPr>
            <a:spLocks noGrp="1"/>
          </p:cNvSpPr>
          <p:nvPr>
            <p:ph type="body" sz="quarter" idx="10" hasCustomPrompt="1"/>
          </p:nvPr>
        </p:nvSpPr>
        <p:spPr>
          <a:xfrm>
            <a:off x="6968029" y="2915495"/>
            <a:ext cx="4201588" cy="764701"/>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CF0E96EB-36E0-1D83-D64D-B4CE5F6166AB}"/>
              </a:ext>
            </a:extLst>
          </p:cNvPr>
          <p:cNvSpPr>
            <a:spLocks noGrp="1"/>
          </p:cNvSpPr>
          <p:nvPr>
            <p:ph type="body" sz="quarter" idx="12" hasCustomPrompt="1"/>
          </p:nvPr>
        </p:nvSpPr>
        <p:spPr>
          <a:xfrm>
            <a:off x="6968490" y="3851910"/>
            <a:ext cx="4335463" cy="971550"/>
          </a:xfrm>
          <a:prstGeom prst="rect">
            <a:avLst/>
          </a:prstGeom>
        </p:spPr>
        <p:txBody>
          <a:bodyPr lIns="0"/>
          <a:lstStyle>
            <a:lvl1pPr marL="0" indent="0">
              <a:buNone/>
              <a:defRPr sz="2400">
                <a:solidFill>
                  <a:srgbClr val="0072C5"/>
                </a:solidFill>
                <a:latin typeface="Arial" panose="020B0604020202020204" pitchFamily="34" charset="0"/>
                <a:cs typeface="Arial" panose="020B0604020202020204" pitchFamily="34" charset="0"/>
              </a:defRPr>
            </a:lvl1pPr>
          </a:lstStyle>
          <a:p>
            <a:pPr lvl="0"/>
            <a:r>
              <a:rPr lang="en-GB"/>
              <a:t>Sub Title Here if needed</a:t>
            </a:r>
          </a:p>
        </p:txBody>
      </p:sp>
    </p:spTree>
    <p:extLst>
      <p:ext uri="{BB962C8B-B14F-4D97-AF65-F5344CB8AC3E}">
        <p14:creationId xmlns:p14="http://schemas.microsoft.com/office/powerpoint/2010/main" val="1044427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90219718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CD13-EC10-3CF0-F50F-7DD319D9E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0DAF1E-4D83-ECC2-4ABE-7723BB32BB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74E009-F36C-7ABD-0566-9400BA0A5A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D98C41-DEC1-2262-5B71-2540168E3DEA}"/>
              </a:ext>
            </a:extLst>
          </p:cNvPr>
          <p:cNvSpPr>
            <a:spLocks noGrp="1"/>
          </p:cNvSpPr>
          <p:nvPr>
            <p:ph type="dt" sz="half" idx="10"/>
          </p:nvPr>
        </p:nvSpPr>
        <p:spPr/>
        <p:txBody>
          <a:bodyPr/>
          <a:lstStyle/>
          <a:p>
            <a:fld id="{9388BF02-428E-41F5-8AB1-8CD9E410C50E}" type="datetimeFigureOut">
              <a:rPr lang="en-GB" smtClean="0"/>
              <a:t>27/04/2023</a:t>
            </a:fld>
            <a:endParaRPr lang="en-GB"/>
          </a:p>
        </p:txBody>
      </p:sp>
      <p:sp>
        <p:nvSpPr>
          <p:cNvPr id="6" name="Footer Placeholder 5">
            <a:extLst>
              <a:ext uri="{FF2B5EF4-FFF2-40B4-BE49-F238E27FC236}">
                <a16:creationId xmlns:a16="http://schemas.microsoft.com/office/drawing/2014/main" id="{136C7F1D-8DEE-A33A-E22C-DE0F31448D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18A8A1-35FC-71A1-C13F-61E1211B32C6}"/>
              </a:ext>
            </a:extLst>
          </p:cNvPr>
          <p:cNvSpPr>
            <a:spLocks noGrp="1"/>
          </p:cNvSpPr>
          <p:nvPr>
            <p:ph type="sldNum" sz="quarter" idx="12"/>
          </p:nvPr>
        </p:nvSpPr>
        <p:spPr/>
        <p:txBody>
          <a:bodyPr/>
          <a:lstStyle/>
          <a:p>
            <a:fld id="{5939E4A1-8FDF-40CB-A9A3-3B60E748B39B}" type="slidenum">
              <a:rPr lang="en-GB" smtClean="0"/>
              <a:t>‹#›</a:t>
            </a:fld>
            <a:endParaRPr lang="en-GB"/>
          </a:p>
        </p:txBody>
      </p:sp>
    </p:spTree>
    <p:extLst>
      <p:ext uri="{BB962C8B-B14F-4D97-AF65-F5344CB8AC3E}">
        <p14:creationId xmlns:p14="http://schemas.microsoft.com/office/powerpoint/2010/main" val="3020457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269328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97641287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86280235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895920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539319435"/>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91223131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3251133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Tree>
    <p:extLst>
      <p:ext uri="{BB962C8B-B14F-4D97-AF65-F5344CB8AC3E}">
        <p14:creationId xmlns:p14="http://schemas.microsoft.com/office/powerpoint/2010/main" val="1410791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92894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2066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EDFD-9AA2-C78B-62FC-AC442DDEE5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005673-164B-5DBD-B12E-AB3F8D513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2ACB98-8182-6B0A-5212-A421D127EB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292508-CA7A-9060-CBA6-AD9F606076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4718BA-55E7-612F-9BD0-A9FC34F6C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E47120-1832-74A9-3349-1E10F0F8EB3A}"/>
              </a:ext>
            </a:extLst>
          </p:cNvPr>
          <p:cNvSpPr>
            <a:spLocks noGrp="1"/>
          </p:cNvSpPr>
          <p:nvPr>
            <p:ph type="dt" sz="half" idx="10"/>
          </p:nvPr>
        </p:nvSpPr>
        <p:spPr/>
        <p:txBody>
          <a:bodyPr/>
          <a:lstStyle/>
          <a:p>
            <a:fld id="{9388BF02-428E-41F5-8AB1-8CD9E410C50E}" type="datetimeFigureOut">
              <a:rPr lang="en-GB" smtClean="0"/>
              <a:t>27/04/2023</a:t>
            </a:fld>
            <a:endParaRPr lang="en-GB"/>
          </a:p>
        </p:txBody>
      </p:sp>
      <p:sp>
        <p:nvSpPr>
          <p:cNvPr id="8" name="Footer Placeholder 7">
            <a:extLst>
              <a:ext uri="{FF2B5EF4-FFF2-40B4-BE49-F238E27FC236}">
                <a16:creationId xmlns:a16="http://schemas.microsoft.com/office/drawing/2014/main" id="{486F2001-1D62-8C15-3276-ACD83F1826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67F423-61BA-C7DA-A8CE-90D6E938916E}"/>
              </a:ext>
            </a:extLst>
          </p:cNvPr>
          <p:cNvSpPr>
            <a:spLocks noGrp="1"/>
          </p:cNvSpPr>
          <p:nvPr>
            <p:ph type="sldNum" sz="quarter" idx="12"/>
          </p:nvPr>
        </p:nvSpPr>
        <p:spPr/>
        <p:txBody>
          <a:bodyPr/>
          <a:lstStyle/>
          <a:p>
            <a:fld id="{5939E4A1-8FDF-40CB-A9A3-3B60E748B39B}" type="slidenum">
              <a:rPr lang="en-GB" smtClean="0"/>
              <a:t>‹#›</a:t>
            </a:fld>
            <a:endParaRPr lang="en-GB"/>
          </a:p>
        </p:txBody>
      </p:sp>
    </p:spTree>
    <p:extLst>
      <p:ext uri="{BB962C8B-B14F-4D97-AF65-F5344CB8AC3E}">
        <p14:creationId xmlns:p14="http://schemas.microsoft.com/office/powerpoint/2010/main" val="29088227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837708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9347992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785016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A8BDDCDB-DEFD-42EC-5E48-FD6E5F92386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62009927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95356604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233742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71243989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8283042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953517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Tree>
    <p:extLst>
      <p:ext uri="{BB962C8B-B14F-4D97-AF65-F5344CB8AC3E}">
        <p14:creationId xmlns:p14="http://schemas.microsoft.com/office/powerpoint/2010/main" val="184400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E677-FE27-3797-34D6-A0D0C13E2A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5AE22C-566D-4E90-3561-4F5252B86276}"/>
              </a:ext>
            </a:extLst>
          </p:cNvPr>
          <p:cNvSpPr>
            <a:spLocks noGrp="1"/>
          </p:cNvSpPr>
          <p:nvPr>
            <p:ph type="dt" sz="half" idx="10"/>
          </p:nvPr>
        </p:nvSpPr>
        <p:spPr/>
        <p:txBody>
          <a:bodyPr/>
          <a:lstStyle/>
          <a:p>
            <a:fld id="{9388BF02-428E-41F5-8AB1-8CD9E410C50E}" type="datetimeFigureOut">
              <a:rPr lang="en-GB" smtClean="0"/>
              <a:t>27/04/2023</a:t>
            </a:fld>
            <a:endParaRPr lang="en-GB"/>
          </a:p>
        </p:txBody>
      </p:sp>
      <p:sp>
        <p:nvSpPr>
          <p:cNvPr id="4" name="Footer Placeholder 3">
            <a:extLst>
              <a:ext uri="{FF2B5EF4-FFF2-40B4-BE49-F238E27FC236}">
                <a16:creationId xmlns:a16="http://schemas.microsoft.com/office/drawing/2014/main" id="{0AE0D2A7-3862-A783-58E8-0089929E50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EA897F-7578-F01B-8394-2ECC4B5671E2}"/>
              </a:ext>
            </a:extLst>
          </p:cNvPr>
          <p:cNvSpPr>
            <a:spLocks noGrp="1"/>
          </p:cNvSpPr>
          <p:nvPr>
            <p:ph type="sldNum" sz="quarter" idx="12"/>
          </p:nvPr>
        </p:nvSpPr>
        <p:spPr/>
        <p:txBody>
          <a:bodyPr/>
          <a:lstStyle/>
          <a:p>
            <a:fld id="{5939E4A1-8FDF-40CB-A9A3-3B60E748B39B}" type="slidenum">
              <a:rPr lang="en-GB" smtClean="0"/>
              <a:t>‹#›</a:t>
            </a:fld>
            <a:endParaRPr lang="en-GB"/>
          </a:p>
        </p:txBody>
      </p:sp>
    </p:spTree>
    <p:extLst>
      <p:ext uri="{BB962C8B-B14F-4D97-AF65-F5344CB8AC3E}">
        <p14:creationId xmlns:p14="http://schemas.microsoft.com/office/powerpoint/2010/main" val="19153141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595387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079226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05599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56117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965917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5A9F94-6F86-4995-B003-D5EB470378A5}"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81001-EDB1-4319-A638-BACF84D55EBA}" type="slidenum">
              <a:rPr lang="en-GB" smtClean="0"/>
              <a:t>‹#›</a:t>
            </a:fld>
            <a:endParaRPr lang="en-GB"/>
          </a:p>
        </p:txBody>
      </p:sp>
      <p:pic>
        <p:nvPicPr>
          <p:cNvPr id="7" name="Picture 6" descr="A picture containing drawing&#10;&#10;Description automatically generated">
            <a:extLst>
              <a:ext uri="{FF2B5EF4-FFF2-40B4-BE49-F238E27FC236}">
                <a16:creationId xmlns:a16="http://schemas.microsoft.com/office/drawing/2014/main" id="{1DE7BCCC-3482-422B-B1EF-29E38F4A4B9F}"/>
              </a:ext>
            </a:extLst>
          </p:cNvPr>
          <p:cNvPicPr/>
          <p:nvPr/>
        </p:nvPicPr>
        <p:blipFill>
          <a:blip r:embed="rId2"/>
          <a:stretch>
            <a:fillRect/>
          </a:stretch>
        </p:blipFill>
        <p:spPr>
          <a:xfrm>
            <a:off x="8153400" y="299831"/>
            <a:ext cx="3200400" cy="1835288"/>
          </a:xfrm>
          <a:prstGeom prst="rect">
            <a:avLst/>
          </a:prstGeom>
        </p:spPr>
      </p:pic>
    </p:spTree>
    <p:extLst>
      <p:ext uri="{BB962C8B-B14F-4D97-AF65-F5344CB8AC3E}">
        <p14:creationId xmlns:p14="http://schemas.microsoft.com/office/powerpoint/2010/main" val="1604701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A9F94-6F86-4995-B003-D5EB470378A5}"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81001-EDB1-4319-A638-BACF84D55EBA}" type="slidenum">
              <a:rPr lang="en-GB" smtClean="0"/>
              <a:t>‹#›</a:t>
            </a:fld>
            <a:endParaRPr lang="en-GB"/>
          </a:p>
        </p:txBody>
      </p:sp>
      <p:cxnSp>
        <p:nvCxnSpPr>
          <p:cNvPr id="7" name="Straight Connector 6">
            <a:extLst>
              <a:ext uri="{FF2B5EF4-FFF2-40B4-BE49-F238E27FC236}">
                <a16:creationId xmlns:a16="http://schemas.microsoft.com/office/drawing/2014/main" id="{AE225534-FA8A-4339-96D1-8C6692E1229F}"/>
              </a:ext>
            </a:extLst>
          </p:cNvPr>
          <p:cNvCxnSpPr>
            <a:cxnSpLocks/>
          </p:cNvCxnSpPr>
          <p:nvPr/>
        </p:nvCxnSpPr>
        <p:spPr>
          <a:xfrm>
            <a:off x="0" y="1009650"/>
            <a:ext cx="12192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CB967F07-3751-47F4-ADF8-57B12D9D2368}"/>
              </a:ext>
            </a:extLst>
          </p:cNvPr>
          <p:cNvPicPr/>
          <p:nvPr/>
        </p:nvPicPr>
        <p:blipFill>
          <a:blip r:embed="rId2"/>
          <a:stretch>
            <a:fillRect/>
          </a:stretch>
        </p:blipFill>
        <p:spPr>
          <a:xfrm>
            <a:off x="9975414" y="66675"/>
            <a:ext cx="2074779" cy="873121"/>
          </a:xfrm>
          <a:prstGeom prst="rect">
            <a:avLst/>
          </a:prstGeom>
        </p:spPr>
      </p:pic>
    </p:spTree>
    <p:extLst>
      <p:ext uri="{BB962C8B-B14F-4D97-AF65-F5344CB8AC3E}">
        <p14:creationId xmlns:p14="http://schemas.microsoft.com/office/powerpoint/2010/main" val="3705453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5A9F94-6F86-4995-B003-D5EB470378A5}"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81001-EDB1-4319-A638-BACF84D55EBA}" type="slidenum">
              <a:rPr lang="en-GB" smtClean="0"/>
              <a:t>‹#›</a:t>
            </a:fld>
            <a:endParaRPr lang="en-GB"/>
          </a:p>
        </p:txBody>
      </p:sp>
    </p:spTree>
    <p:extLst>
      <p:ext uri="{BB962C8B-B14F-4D97-AF65-F5344CB8AC3E}">
        <p14:creationId xmlns:p14="http://schemas.microsoft.com/office/powerpoint/2010/main" val="3825586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5A9F94-6F86-4995-B003-D5EB470378A5}"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81001-EDB1-4319-A638-BACF84D55EBA}" type="slidenum">
              <a:rPr lang="en-GB" smtClean="0"/>
              <a:t>‹#›</a:t>
            </a:fld>
            <a:endParaRPr lang="en-GB"/>
          </a:p>
        </p:txBody>
      </p:sp>
    </p:spTree>
    <p:extLst>
      <p:ext uri="{BB962C8B-B14F-4D97-AF65-F5344CB8AC3E}">
        <p14:creationId xmlns:p14="http://schemas.microsoft.com/office/powerpoint/2010/main" val="2849349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5A9F94-6F86-4995-B003-D5EB470378A5}" type="datetimeFigureOut">
              <a:rPr lang="en-GB" smtClean="0"/>
              <a:t>27/04/2023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381001-EDB1-4319-A638-BACF84D55EBA}" type="slidenum">
              <a:rPr lang="en-GB" smtClean="0"/>
              <a:t>‹#›</a:t>
            </a:fld>
            <a:endParaRPr lang="en-GB"/>
          </a:p>
        </p:txBody>
      </p:sp>
    </p:spTree>
    <p:extLst>
      <p:ext uri="{BB962C8B-B14F-4D97-AF65-F5344CB8AC3E}">
        <p14:creationId xmlns:p14="http://schemas.microsoft.com/office/powerpoint/2010/main" val="418459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5350F5-1096-4C33-CCA4-241EAE335D9A}"/>
              </a:ext>
            </a:extLst>
          </p:cNvPr>
          <p:cNvSpPr>
            <a:spLocks noGrp="1"/>
          </p:cNvSpPr>
          <p:nvPr>
            <p:ph type="dt" sz="half" idx="10"/>
          </p:nvPr>
        </p:nvSpPr>
        <p:spPr/>
        <p:txBody>
          <a:bodyPr/>
          <a:lstStyle/>
          <a:p>
            <a:fld id="{9388BF02-428E-41F5-8AB1-8CD9E410C50E}" type="datetimeFigureOut">
              <a:rPr lang="en-GB" smtClean="0"/>
              <a:t>27/04/2023</a:t>
            </a:fld>
            <a:endParaRPr lang="en-GB"/>
          </a:p>
        </p:txBody>
      </p:sp>
      <p:sp>
        <p:nvSpPr>
          <p:cNvPr id="3" name="Footer Placeholder 2">
            <a:extLst>
              <a:ext uri="{FF2B5EF4-FFF2-40B4-BE49-F238E27FC236}">
                <a16:creationId xmlns:a16="http://schemas.microsoft.com/office/drawing/2014/main" id="{C9B38B2C-C981-F058-5B0F-096D658B9E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4A7A17-AB00-60CB-0D15-150FBD328846}"/>
              </a:ext>
            </a:extLst>
          </p:cNvPr>
          <p:cNvSpPr>
            <a:spLocks noGrp="1"/>
          </p:cNvSpPr>
          <p:nvPr>
            <p:ph type="sldNum" sz="quarter" idx="12"/>
          </p:nvPr>
        </p:nvSpPr>
        <p:spPr/>
        <p:txBody>
          <a:bodyPr/>
          <a:lstStyle/>
          <a:p>
            <a:fld id="{5939E4A1-8FDF-40CB-A9A3-3B60E748B39B}" type="slidenum">
              <a:rPr lang="en-GB" smtClean="0"/>
              <a:t>‹#›</a:t>
            </a:fld>
            <a:endParaRPr lang="en-GB"/>
          </a:p>
        </p:txBody>
      </p:sp>
    </p:spTree>
    <p:extLst>
      <p:ext uri="{BB962C8B-B14F-4D97-AF65-F5344CB8AC3E}">
        <p14:creationId xmlns:p14="http://schemas.microsoft.com/office/powerpoint/2010/main" val="28317116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5A9F94-6F86-4995-B003-D5EB470378A5}" type="datetimeFigureOut">
              <a:rPr lang="en-GB" smtClean="0"/>
              <a:t>27/04/2023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381001-EDB1-4319-A638-BACF84D55EBA}" type="slidenum">
              <a:rPr lang="en-GB" smtClean="0"/>
              <a:t>‹#›</a:t>
            </a:fld>
            <a:endParaRPr lang="en-GB"/>
          </a:p>
        </p:txBody>
      </p:sp>
    </p:spTree>
    <p:extLst>
      <p:ext uri="{BB962C8B-B14F-4D97-AF65-F5344CB8AC3E}">
        <p14:creationId xmlns:p14="http://schemas.microsoft.com/office/powerpoint/2010/main" val="1471118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A9F94-6F86-4995-B003-D5EB470378A5}" type="datetimeFigureOut">
              <a:rPr lang="en-GB" smtClean="0"/>
              <a:t>27/04/2023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381001-EDB1-4319-A638-BACF84D55EBA}" type="slidenum">
              <a:rPr lang="en-GB" smtClean="0"/>
              <a:t>‹#›</a:t>
            </a:fld>
            <a:endParaRPr lang="en-GB"/>
          </a:p>
        </p:txBody>
      </p:sp>
    </p:spTree>
    <p:extLst>
      <p:ext uri="{BB962C8B-B14F-4D97-AF65-F5344CB8AC3E}">
        <p14:creationId xmlns:p14="http://schemas.microsoft.com/office/powerpoint/2010/main" val="3548308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5A9F94-6F86-4995-B003-D5EB470378A5}"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81001-EDB1-4319-A638-BACF84D55EBA}" type="slidenum">
              <a:rPr lang="en-GB" smtClean="0"/>
              <a:t>‹#›</a:t>
            </a:fld>
            <a:endParaRPr lang="en-GB"/>
          </a:p>
        </p:txBody>
      </p:sp>
    </p:spTree>
    <p:extLst>
      <p:ext uri="{BB962C8B-B14F-4D97-AF65-F5344CB8AC3E}">
        <p14:creationId xmlns:p14="http://schemas.microsoft.com/office/powerpoint/2010/main" val="4184975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5A9F94-6F86-4995-B003-D5EB470378A5}"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81001-EDB1-4319-A638-BACF84D55EBA}" type="slidenum">
              <a:rPr lang="en-GB" smtClean="0"/>
              <a:t>‹#›</a:t>
            </a:fld>
            <a:endParaRPr lang="en-GB"/>
          </a:p>
        </p:txBody>
      </p:sp>
    </p:spTree>
    <p:extLst>
      <p:ext uri="{BB962C8B-B14F-4D97-AF65-F5344CB8AC3E}">
        <p14:creationId xmlns:p14="http://schemas.microsoft.com/office/powerpoint/2010/main" val="2080323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A9F94-6F86-4995-B003-D5EB470378A5}"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81001-EDB1-4319-A638-BACF84D55EBA}" type="slidenum">
              <a:rPr lang="en-GB" smtClean="0"/>
              <a:t>‹#›</a:t>
            </a:fld>
            <a:endParaRPr lang="en-GB"/>
          </a:p>
        </p:txBody>
      </p:sp>
    </p:spTree>
    <p:extLst>
      <p:ext uri="{BB962C8B-B14F-4D97-AF65-F5344CB8AC3E}">
        <p14:creationId xmlns:p14="http://schemas.microsoft.com/office/powerpoint/2010/main" val="3972261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A9F94-6F86-4995-B003-D5EB470378A5}"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81001-EDB1-4319-A638-BACF84D55EBA}" type="slidenum">
              <a:rPr lang="en-GB" smtClean="0"/>
              <a:t>‹#›</a:t>
            </a:fld>
            <a:endParaRPr lang="en-GB"/>
          </a:p>
        </p:txBody>
      </p:sp>
    </p:spTree>
    <p:extLst>
      <p:ext uri="{BB962C8B-B14F-4D97-AF65-F5344CB8AC3E}">
        <p14:creationId xmlns:p14="http://schemas.microsoft.com/office/powerpoint/2010/main" val="358120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11775700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14665073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5147600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56978759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E859-B3C4-B54E-25A1-BBD6D555E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874B58-0009-2C80-5C93-F30879D484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8F173D-A13E-EF07-C89C-1E04D90BF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D38C2-E1E0-1FA1-A578-7919F2D86DD7}"/>
              </a:ext>
            </a:extLst>
          </p:cNvPr>
          <p:cNvSpPr>
            <a:spLocks noGrp="1"/>
          </p:cNvSpPr>
          <p:nvPr>
            <p:ph type="dt" sz="half" idx="10"/>
          </p:nvPr>
        </p:nvSpPr>
        <p:spPr/>
        <p:txBody>
          <a:bodyPr/>
          <a:lstStyle/>
          <a:p>
            <a:fld id="{9388BF02-428E-41F5-8AB1-8CD9E410C50E}" type="datetimeFigureOut">
              <a:rPr lang="en-GB" smtClean="0"/>
              <a:t>27/04/2023</a:t>
            </a:fld>
            <a:endParaRPr lang="en-GB"/>
          </a:p>
        </p:txBody>
      </p:sp>
      <p:sp>
        <p:nvSpPr>
          <p:cNvPr id="6" name="Footer Placeholder 5">
            <a:extLst>
              <a:ext uri="{FF2B5EF4-FFF2-40B4-BE49-F238E27FC236}">
                <a16:creationId xmlns:a16="http://schemas.microsoft.com/office/drawing/2014/main" id="{9C7A16A1-83C8-9A04-2D58-179392AF5C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7173C6-12BB-C7A7-0E5F-354DEFD38C3E}"/>
              </a:ext>
            </a:extLst>
          </p:cNvPr>
          <p:cNvSpPr>
            <a:spLocks noGrp="1"/>
          </p:cNvSpPr>
          <p:nvPr>
            <p:ph type="sldNum" sz="quarter" idx="12"/>
          </p:nvPr>
        </p:nvSpPr>
        <p:spPr/>
        <p:txBody>
          <a:bodyPr/>
          <a:lstStyle/>
          <a:p>
            <a:fld id="{5939E4A1-8FDF-40CB-A9A3-3B60E748B39B}" type="slidenum">
              <a:rPr lang="en-GB" smtClean="0"/>
              <a:t>‹#›</a:t>
            </a:fld>
            <a:endParaRPr lang="en-GB"/>
          </a:p>
        </p:txBody>
      </p:sp>
    </p:spTree>
    <p:extLst>
      <p:ext uri="{BB962C8B-B14F-4D97-AF65-F5344CB8AC3E}">
        <p14:creationId xmlns:p14="http://schemas.microsoft.com/office/powerpoint/2010/main" val="23998818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93202069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5697386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Tree>
    <p:extLst>
      <p:ext uri="{BB962C8B-B14F-4D97-AF65-F5344CB8AC3E}">
        <p14:creationId xmlns:p14="http://schemas.microsoft.com/office/powerpoint/2010/main" val="8853867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2087818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1701609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3396267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373736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8828689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A5306-C7DB-4C06-861D-A9743A04B069}"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123705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093A-EB6E-8009-E4FA-F3FBD8FB4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EC9BE6-4F76-7C12-1742-F622416591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2EFB525-6E68-2924-159F-B75701A4C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5895E-6465-C7EB-414F-5CCBD9C0B596}"/>
              </a:ext>
            </a:extLst>
          </p:cNvPr>
          <p:cNvSpPr>
            <a:spLocks noGrp="1"/>
          </p:cNvSpPr>
          <p:nvPr>
            <p:ph type="dt" sz="half" idx="10"/>
          </p:nvPr>
        </p:nvSpPr>
        <p:spPr/>
        <p:txBody>
          <a:bodyPr/>
          <a:lstStyle/>
          <a:p>
            <a:fld id="{9388BF02-428E-41F5-8AB1-8CD9E410C50E}" type="datetimeFigureOut">
              <a:rPr lang="en-GB" smtClean="0"/>
              <a:t>27/04/2023</a:t>
            </a:fld>
            <a:endParaRPr lang="en-GB"/>
          </a:p>
        </p:txBody>
      </p:sp>
      <p:sp>
        <p:nvSpPr>
          <p:cNvPr id="6" name="Footer Placeholder 5">
            <a:extLst>
              <a:ext uri="{FF2B5EF4-FFF2-40B4-BE49-F238E27FC236}">
                <a16:creationId xmlns:a16="http://schemas.microsoft.com/office/drawing/2014/main" id="{22F636B6-0462-F476-9D2E-F81D12B110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16A60D-0510-2A95-E58C-A15C0A8531D1}"/>
              </a:ext>
            </a:extLst>
          </p:cNvPr>
          <p:cNvSpPr>
            <a:spLocks noGrp="1"/>
          </p:cNvSpPr>
          <p:nvPr>
            <p:ph type="sldNum" sz="quarter" idx="12"/>
          </p:nvPr>
        </p:nvSpPr>
        <p:spPr/>
        <p:txBody>
          <a:bodyPr/>
          <a:lstStyle/>
          <a:p>
            <a:fld id="{5939E4A1-8FDF-40CB-A9A3-3B60E748B39B}" type="slidenum">
              <a:rPr lang="en-GB" smtClean="0"/>
              <a:t>‹#›</a:t>
            </a:fld>
            <a:endParaRPr lang="en-GB"/>
          </a:p>
        </p:txBody>
      </p:sp>
    </p:spTree>
    <p:extLst>
      <p:ext uri="{BB962C8B-B14F-4D97-AF65-F5344CB8AC3E}">
        <p14:creationId xmlns:p14="http://schemas.microsoft.com/office/powerpoint/2010/main" val="134331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2.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8.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0.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2.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F86105-E652-2079-EA94-9B55E13E9B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D3C393-9B35-1135-2784-C21470F0F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14C0A2-AA0F-2640-1815-E8081FF82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8BF02-428E-41F5-8AB1-8CD9E410C50E}" type="datetimeFigureOut">
              <a:rPr lang="en-GB" smtClean="0"/>
              <a:t>27/04/2023</a:t>
            </a:fld>
            <a:endParaRPr lang="en-GB"/>
          </a:p>
        </p:txBody>
      </p:sp>
      <p:sp>
        <p:nvSpPr>
          <p:cNvPr id="5" name="Footer Placeholder 4">
            <a:extLst>
              <a:ext uri="{FF2B5EF4-FFF2-40B4-BE49-F238E27FC236}">
                <a16:creationId xmlns:a16="http://schemas.microsoft.com/office/drawing/2014/main" id="{41545643-B4E9-4AAD-2C2F-45EFE7069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41F734-B23D-69B6-338E-9EE7BCEF4B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9E4A1-8FDF-40CB-A9A3-3B60E748B39B}" type="slidenum">
              <a:rPr lang="en-GB" smtClean="0"/>
              <a:t>‹#›</a:t>
            </a:fld>
            <a:endParaRPr lang="en-GB"/>
          </a:p>
        </p:txBody>
      </p:sp>
    </p:spTree>
    <p:extLst>
      <p:ext uri="{BB962C8B-B14F-4D97-AF65-F5344CB8AC3E}">
        <p14:creationId xmlns:p14="http://schemas.microsoft.com/office/powerpoint/2010/main" val="365484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30EB7-95C1-A616-9012-7BFEF1521D54}"/>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BFAEFB-F827-ECF0-1BBD-A0322C631325}"/>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EB0FD-218D-B9F9-2C7F-1EDF9C6E1F63}"/>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589FA-ABF9-42AA-8CA9-47F812B0859B}" type="datetimeFigureOut">
              <a:rPr lang="en-GB" smtClean="0"/>
              <a:t>27/04/2023</a:t>
            </a:fld>
            <a:endParaRPr lang="en-GB"/>
          </a:p>
        </p:txBody>
      </p:sp>
      <p:sp>
        <p:nvSpPr>
          <p:cNvPr id="5" name="Footer Placeholder 4">
            <a:extLst>
              <a:ext uri="{FF2B5EF4-FFF2-40B4-BE49-F238E27FC236}">
                <a16:creationId xmlns:a16="http://schemas.microsoft.com/office/drawing/2014/main" id="{DD1FC69E-EE36-F69B-560A-9749BA1EDAA5}"/>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41F814-B3BF-A513-05B6-4DFCE537F507}"/>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CF1A1-2ADC-47C4-9338-C2E0C62D4EF7}" type="slidenum">
              <a:rPr lang="en-GB" smtClean="0"/>
              <a:t>‹#›</a:t>
            </a:fld>
            <a:endParaRPr lang="en-GB"/>
          </a:p>
        </p:txBody>
      </p:sp>
    </p:spTree>
    <p:extLst>
      <p:ext uri="{BB962C8B-B14F-4D97-AF65-F5344CB8AC3E}">
        <p14:creationId xmlns:p14="http://schemas.microsoft.com/office/powerpoint/2010/main" val="20529544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672" r:id="rId9"/>
    <p:sldLayoutId id="2147483673" r:id="rId10"/>
    <p:sldLayoutId id="2147483674"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F259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cs typeface="+mn-cs"/>
              </a:defRPr>
            </a:lvl1pPr>
          </a:lstStyle>
          <a:p>
            <a:pPr>
              <a:defRPr/>
            </a:pPr>
            <a:fld id="{BDA6E460-364A-4B9D-995A-E5937575F289}" type="datetimeFigureOut">
              <a:rPr lang="en-US"/>
              <a:pPr>
                <a:defRPr/>
              </a:pPr>
              <a:t>4/27/2023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600">
                <a:solidFill>
                  <a:schemeClr val="tx1">
                    <a:tint val="75000"/>
                  </a:schemeClr>
                </a:solidFill>
                <a:latin typeface="+mn-lt"/>
                <a:cs typeface="+mn-cs"/>
              </a:defRPr>
            </a:lvl1pPr>
          </a:lstStyle>
          <a:p>
            <a:pPr>
              <a:defRPr/>
            </a:pPr>
            <a:fld id="{443DAFA0-FB7D-4982-9884-08A795BA15DF}" type="slidenum">
              <a:rPr lang="en-US"/>
              <a:pPr>
                <a:defRPr/>
              </a:pPr>
              <a:t>‹#›</a:t>
            </a:fld>
            <a:endParaRPr lang="en-US"/>
          </a:p>
        </p:txBody>
      </p:sp>
      <p:pic>
        <p:nvPicPr>
          <p:cNvPr id="1031" name="Picture 3" descr="\\LW-LON-NTSER3\RedirectedFolders\Liam Trubshaw\Desktop\high-res-white-no-background.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928099" y="6210302"/>
            <a:ext cx="2564003" cy="54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9781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609585" rtl="0" eaLnBrk="0" fontAlgn="base" hangingPunct="0">
        <a:spcBef>
          <a:spcPct val="0"/>
        </a:spcBef>
        <a:spcAft>
          <a:spcPct val="0"/>
        </a:spcAft>
        <a:defRPr sz="5867" kern="1200">
          <a:solidFill>
            <a:schemeClr val="tx1"/>
          </a:solidFill>
          <a:latin typeface="Calibri" panose="020F0502020204030204" pitchFamily="34" charset="0"/>
          <a:ea typeface="+mj-ea"/>
          <a:cs typeface="+mj-cs"/>
        </a:defRPr>
      </a:lvl1pPr>
      <a:lvl2pPr algn="ctr" defTabSz="609585" rtl="0" eaLnBrk="0" fontAlgn="base" hangingPunct="0">
        <a:spcBef>
          <a:spcPct val="0"/>
        </a:spcBef>
        <a:spcAft>
          <a:spcPct val="0"/>
        </a:spcAft>
        <a:defRPr sz="5867">
          <a:solidFill>
            <a:schemeClr val="tx1"/>
          </a:solidFill>
          <a:latin typeface="Arial" charset="0"/>
        </a:defRPr>
      </a:lvl2pPr>
      <a:lvl3pPr algn="ctr" defTabSz="609585" rtl="0" eaLnBrk="0" fontAlgn="base" hangingPunct="0">
        <a:spcBef>
          <a:spcPct val="0"/>
        </a:spcBef>
        <a:spcAft>
          <a:spcPct val="0"/>
        </a:spcAft>
        <a:defRPr sz="5867">
          <a:solidFill>
            <a:schemeClr val="tx1"/>
          </a:solidFill>
          <a:latin typeface="Arial" charset="0"/>
        </a:defRPr>
      </a:lvl3pPr>
      <a:lvl4pPr algn="ctr" defTabSz="609585" rtl="0" eaLnBrk="0" fontAlgn="base" hangingPunct="0">
        <a:spcBef>
          <a:spcPct val="0"/>
        </a:spcBef>
        <a:spcAft>
          <a:spcPct val="0"/>
        </a:spcAft>
        <a:defRPr sz="5867">
          <a:solidFill>
            <a:schemeClr val="tx1"/>
          </a:solidFill>
          <a:latin typeface="Arial" charset="0"/>
        </a:defRPr>
      </a:lvl4pPr>
      <a:lvl5pPr algn="ctr" defTabSz="609585" rtl="0" eaLnBrk="0" fontAlgn="base" hangingPunct="0">
        <a:spcBef>
          <a:spcPct val="0"/>
        </a:spcBef>
        <a:spcAft>
          <a:spcPct val="0"/>
        </a:spcAft>
        <a:defRPr sz="5867">
          <a:solidFill>
            <a:schemeClr val="tx1"/>
          </a:solidFill>
          <a:latin typeface="Arial" charset="0"/>
        </a:defRPr>
      </a:lvl5pPr>
      <a:lvl6pPr marL="609585" algn="ctr" defTabSz="609585" rtl="0" fontAlgn="base">
        <a:spcBef>
          <a:spcPct val="0"/>
        </a:spcBef>
        <a:spcAft>
          <a:spcPct val="0"/>
        </a:spcAft>
        <a:defRPr sz="5867">
          <a:solidFill>
            <a:schemeClr val="tx1"/>
          </a:solidFill>
          <a:latin typeface="Arial" charset="0"/>
        </a:defRPr>
      </a:lvl6pPr>
      <a:lvl7pPr marL="1219170" algn="ctr" defTabSz="609585" rtl="0" fontAlgn="base">
        <a:spcBef>
          <a:spcPct val="0"/>
        </a:spcBef>
        <a:spcAft>
          <a:spcPct val="0"/>
        </a:spcAft>
        <a:defRPr sz="5867">
          <a:solidFill>
            <a:schemeClr val="tx1"/>
          </a:solidFill>
          <a:latin typeface="Arial" charset="0"/>
        </a:defRPr>
      </a:lvl7pPr>
      <a:lvl8pPr marL="1828754" algn="ctr" defTabSz="609585" rtl="0" fontAlgn="base">
        <a:spcBef>
          <a:spcPct val="0"/>
        </a:spcBef>
        <a:spcAft>
          <a:spcPct val="0"/>
        </a:spcAft>
        <a:defRPr sz="5867">
          <a:solidFill>
            <a:schemeClr val="tx1"/>
          </a:solidFill>
          <a:latin typeface="Arial" charset="0"/>
        </a:defRPr>
      </a:lvl8pPr>
      <a:lvl9pPr marL="2438339" algn="ctr" defTabSz="609585" rtl="0" fontAlgn="base">
        <a:spcBef>
          <a:spcPct val="0"/>
        </a:spcBef>
        <a:spcAft>
          <a:spcPct val="0"/>
        </a:spcAft>
        <a:defRPr sz="5867">
          <a:solidFill>
            <a:schemeClr val="tx1"/>
          </a:solidFill>
          <a:latin typeface="Arial" charset="0"/>
        </a:defRPr>
      </a:lvl9pPr>
    </p:titleStyle>
    <p:bodyStyle>
      <a:lvl1pPr marL="457189" indent="-457189" algn="l" defTabSz="609585" rtl="0" eaLnBrk="0" fontAlgn="base" hangingPunct="0">
        <a:spcBef>
          <a:spcPct val="20000"/>
        </a:spcBef>
        <a:spcAft>
          <a:spcPct val="0"/>
        </a:spcAft>
        <a:buFont typeface="Arial" charset="0"/>
        <a:buChar char="•"/>
        <a:defRPr sz="4267" kern="1200">
          <a:solidFill>
            <a:schemeClr val="tx1"/>
          </a:solidFill>
          <a:latin typeface="Calibri" panose="020F0502020204030204" pitchFamily="34" charset="0"/>
          <a:ea typeface="+mn-ea"/>
          <a:cs typeface="+mn-cs"/>
        </a:defRPr>
      </a:lvl1pPr>
      <a:lvl2pPr marL="990575" indent="-380990" algn="l" defTabSz="609585" rtl="0" eaLnBrk="0" fontAlgn="base" hangingPunct="0">
        <a:spcBef>
          <a:spcPct val="20000"/>
        </a:spcBef>
        <a:spcAft>
          <a:spcPct val="0"/>
        </a:spcAft>
        <a:buFont typeface="Arial" charset="0"/>
        <a:buChar char="–"/>
        <a:defRPr sz="3733" kern="1200">
          <a:solidFill>
            <a:schemeClr val="tx1"/>
          </a:solidFill>
          <a:latin typeface="Calibri" panose="020F0502020204030204" pitchFamily="34" charset="0"/>
          <a:ea typeface="+mn-ea"/>
          <a:cs typeface="+mn-cs"/>
        </a:defRPr>
      </a:lvl2pPr>
      <a:lvl3pPr marL="1523962" indent="-304792" algn="l" defTabSz="609585" rtl="0" eaLnBrk="0" fontAlgn="base" hangingPunct="0">
        <a:spcBef>
          <a:spcPct val="20000"/>
        </a:spcBef>
        <a:spcAft>
          <a:spcPct val="0"/>
        </a:spcAft>
        <a:buFont typeface="Arial" charset="0"/>
        <a:buChar char="•"/>
        <a:defRPr sz="3200" kern="1200">
          <a:solidFill>
            <a:schemeClr val="tx1"/>
          </a:solidFill>
          <a:latin typeface="Calibri" panose="020F0502020204030204" pitchFamily="34" charset="0"/>
          <a:ea typeface="+mn-ea"/>
          <a:cs typeface="+mn-cs"/>
        </a:defRPr>
      </a:lvl3pPr>
      <a:lvl4pPr marL="2133547" indent="-304792" algn="l" defTabSz="609585" rtl="0" eaLnBrk="0" fontAlgn="base" hangingPunct="0">
        <a:spcBef>
          <a:spcPct val="20000"/>
        </a:spcBef>
        <a:spcAft>
          <a:spcPct val="0"/>
        </a:spcAft>
        <a:buFont typeface="Arial" charset="0"/>
        <a:buChar char="–"/>
        <a:defRPr sz="2667" kern="1200">
          <a:solidFill>
            <a:schemeClr val="tx1"/>
          </a:solidFill>
          <a:latin typeface="Calibri" panose="020F0502020204030204" pitchFamily="34" charset="0"/>
          <a:ea typeface="+mn-ea"/>
          <a:cs typeface="+mn-cs"/>
        </a:defRPr>
      </a:lvl4pPr>
      <a:lvl5pPr marL="2743131" indent="-304792" algn="l" defTabSz="609585" rtl="0" eaLnBrk="0" fontAlgn="base" hangingPunct="0">
        <a:spcBef>
          <a:spcPct val="20000"/>
        </a:spcBef>
        <a:spcAft>
          <a:spcPct val="0"/>
        </a:spcAft>
        <a:buFont typeface="Arial" charset="0"/>
        <a:buChar char="»"/>
        <a:defRPr sz="2667" kern="1200">
          <a:solidFill>
            <a:schemeClr val="tx1"/>
          </a:solidFill>
          <a:latin typeface="Calibri" panose="020F05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7695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54AD3A2-8947-3044-BBA9-96B24B6B181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03720" y="269097"/>
            <a:ext cx="2542561" cy="954245"/>
          </a:xfrm>
          <a:prstGeom prst="rect">
            <a:avLst/>
          </a:prstGeom>
        </p:spPr>
      </p:pic>
    </p:spTree>
    <p:extLst>
      <p:ext uri="{BB962C8B-B14F-4D97-AF65-F5344CB8AC3E}">
        <p14:creationId xmlns:p14="http://schemas.microsoft.com/office/powerpoint/2010/main" val="350037149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alphaModFix amt="20000"/>
            <a:extLst>
              <a:ext uri="{28A0092B-C50C-407E-A947-70E740481C1C}">
                <a14:useLocalDpi xmlns:a14="http://schemas.microsoft.com/office/drawing/2010/main" val="0"/>
              </a:ext>
            </a:extLst>
          </a:blip>
          <a:srcRect/>
          <a:stretch/>
        </p:blipFill>
        <p:spPr>
          <a:xfrm>
            <a:off x="8316508" y="59888"/>
            <a:ext cx="3887367" cy="6809987"/>
          </a:xfrm>
          <a:prstGeom prst="rect">
            <a:avLst/>
          </a:prstGeom>
          <a:noFill/>
        </p:spPr>
      </p:pic>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54AD3A2-8947-3044-BBA9-96B24B6B181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303720" y="269097"/>
            <a:ext cx="2542561" cy="954245"/>
          </a:xfrm>
          <a:prstGeom prst="rect">
            <a:avLst/>
          </a:prstGeom>
        </p:spPr>
      </p:pic>
    </p:spTree>
    <p:extLst>
      <p:ext uri="{BB962C8B-B14F-4D97-AF65-F5344CB8AC3E}">
        <p14:creationId xmlns:p14="http://schemas.microsoft.com/office/powerpoint/2010/main" val="9246601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A9F94-6F86-4995-B003-D5EB470378A5}" type="datetimeFigureOut">
              <a:rPr lang="en-GB" smtClean="0"/>
              <a:t>27/04/2023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1001-EDB1-4319-A638-BACF84D55EBA}" type="slidenum">
              <a:rPr lang="en-GB" smtClean="0"/>
              <a:t>‹#›</a:t>
            </a:fld>
            <a:endParaRPr lang="en-GB"/>
          </a:p>
        </p:txBody>
      </p:sp>
      <p:pic>
        <p:nvPicPr>
          <p:cNvPr id="7" name="Picture 6">
            <a:extLst>
              <a:ext uri="{FF2B5EF4-FFF2-40B4-BE49-F238E27FC236}">
                <a16:creationId xmlns:a16="http://schemas.microsoft.com/office/drawing/2014/main" id="{DE337434-B90F-4900-B342-F8F2B299DF23}"/>
              </a:ext>
            </a:extLst>
          </p:cNvPr>
          <p:cNvPicPr/>
          <p:nvPr/>
        </p:nvPicPr>
        <p:blipFill rotWithShape="1">
          <a:blip r:embed="rId13"/>
          <a:srcRect l="2196" t="10706" r="29433"/>
          <a:stretch/>
        </p:blipFill>
        <p:spPr bwMode="auto">
          <a:xfrm>
            <a:off x="5724525" y="5794375"/>
            <a:ext cx="3470275" cy="1115536"/>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A770A-8D37-457E-9D0A-BCB8A3CC15BB}"/>
              </a:ext>
            </a:extLst>
          </p:cNvPr>
          <p:cNvPicPr/>
          <p:nvPr/>
        </p:nvPicPr>
        <p:blipFill rotWithShape="1">
          <a:blip r:embed="rId14"/>
          <a:srcRect l="3476" r="65878" b="3344"/>
          <a:stretch/>
        </p:blipFill>
        <p:spPr bwMode="auto">
          <a:xfrm>
            <a:off x="9194800" y="5969000"/>
            <a:ext cx="2997200" cy="951231"/>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69D9EDA-85C5-4EA0-AB9E-F360B7CFD3D2}"/>
              </a:ext>
            </a:extLst>
          </p:cNvPr>
          <p:cNvPicPr/>
          <p:nvPr/>
        </p:nvPicPr>
        <p:blipFill rotWithShape="1">
          <a:blip r:embed="rId15"/>
          <a:srcRect l="14049" r="1392" b="3201"/>
          <a:stretch/>
        </p:blipFill>
        <p:spPr bwMode="auto">
          <a:xfrm>
            <a:off x="2663825" y="5873749"/>
            <a:ext cx="3086100" cy="1033782"/>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7292C6D-8123-4E07-8725-8B3CCA6F7C4B}"/>
              </a:ext>
            </a:extLst>
          </p:cNvPr>
          <p:cNvPicPr/>
          <p:nvPr/>
        </p:nvPicPr>
        <p:blipFill rotWithShape="1">
          <a:blip r:embed="rId13"/>
          <a:srcRect l="3353" t="10706" r="28682"/>
          <a:stretch/>
        </p:blipFill>
        <p:spPr bwMode="auto">
          <a:xfrm>
            <a:off x="0" y="5751989"/>
            <a:ext cx="3449638" cy="11579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7860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688FFBA-4238-51C4-8EA6-B58CC000F723}"/>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67514776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mailto:brt@lmc.org.uk" TargetMode="External"/><Relationship Id="rId7" Type="http://schemas.openxmlformats.org/officeDocument/2006/relationships/hyperlink" Target="http://www.facebook.com/LondonwideLMCs"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hyperlink" Target="https://www.twitter.com/LondonwideLMCs" TargetMode="External"/><Relationship Id="rId5" Type="http://schemas.openxmlformats.org/officeDocument/2006/relationships/hyperlink" Target="mailto:info@lmc.org.uk" TargetMode="External"/><Relationship Id="rId4" Type="http://schemas.openxmlformats.org/officeDocument/2006/relationships/hyperlink" Target="http://www.lmc.org.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gps.northcentrallondon.icb.nhs.uk/news/semaglutide-wegovy-r-for-weight-management-important-prescribing-information" TargetMode="Externa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3" Type="http://schemas.openxmlformats.org/officeDocument/2006/relationships/hyperlink" Target="https://gps.northcentrallondon.icb.nhs.uk/service/adult-weight-management-and-dietetics" TargetMode="External"/><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hyperlink" Target="mailto:nclicb.carehomepharmacistbarnet@nhs.net" TargetMode="External"/><Relationship Id="rId2" Type="http://schemas.openxmlformats.org/officeDocument/2006/relationships/hyperlink" Target="mailto:nclicb.mmtbarnet@nhs.net" TargetMode="External"/><Relationship Id="rId1" Type="http://schemas.openxmlformats.org/officeDocument/2006/relationships/slideLayout" Target="../slideLayouts/slideLayout53.xml"/><Relationship Id="rId4" Type="http://schemas.openxmlformats.org/officeDocument/2006/relationships/hyperlink" Target="mailto:Maninder.kaursingh1@nhs.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mailto:barnet.cepnadmin@nhs.ne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beh-tr.barnetmhreferralsadmin@nhs.net" TargetMode="External"/><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mailto:beh-tr.behcrisis.telephonehub@nhs.ne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barnet.cepnadmin@nhs.net" TargetMode="Externa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package" Target="../embeddings/Microsoft_Excel_Worksheet.xlsx"/><Relationship Id="rId4" Type="http://schemas.openxmlformats.org/officeDocument/2006/relationships/image" Target="../media/image46.emf"/></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3" Type="http://schemas.openxmlformats.org/officeDocument/2006/relationships/hyperlink" Target="https://thebarnetscp.org.uk/bscp/news/bscp-multi-agency-audit-upon-neglect-a-learning-review" TargetMode="External"/><Relationship Id="rId2" Type="http://schemas.openxmlformats.org/officeDocument/2006/relationships/hyperlink" Target="https://thebarnetscp.org.uk/bscp/news/bscp-publishes-its-reviewed-protocols-upon-bruising-in-mobile-and-non-mobile-ch" TargetMode="External"/><Relationship Id="rId1" Type="http://schemas.openxmlformats.org/officeDocument/2006/relationships/slideLayout" Target="../slideLayouts/slideLayout19.xml"/><Relationship Id="rId6" Type="http://schemas.openxmlformats.org/officeDocument/2006/relationships/hyperlink" Target="https://thebarnetscp.org.uk/bscp/about-the-bscp/child-safeguarding-practice-reviews" TargetMode="External"/><Relationship Id="rId5" Type="http://schemas.openxmlformats.org/officeDocument/2006/relationships/hyperlink" Target="https://www.barnet.gov.uk/sites/default/files/Barnet%20VAWG%20strategy%20DIGITAL%20FINAL.pdf" TargetMode="External"/><Relationship Id="rId4" Type="http://schemas.openxmlformats.org/officeDocument/2006/relationships/hyperlink" Target="https://thebarnetscp.org.uk/bscp/news/annual-report-and-new-business-plan"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barnet.cepnadmin@nhs.net" TargetMode="Externa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hyperlink" Target="https://www.surveymonkey.co.uk/r/CRV3QJD"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5B5A-7B0B-F252-AC4E-9275919BB525}"/>
              </a:ext>
            </a:extLst>
          </p:cNvPr>
          <p:cNvSpPr>
            <a:spLocks noGrp="1"/>
          </p:cNvSpPr>
          <p:nvPr>
            <p:ph type="ctrTitle"/>
          </p:nvPr>
        </p:nvSpPr>
        <p:spPr/>
        <p:txBody>
          <a:bodyPr/>
          <a:lstStyle/>
          <a:p>
            <a:r>
              <a:rPr lang="en-US"/>
              <a:t>PAN BARNET 2023 </a:t>
            </a:r>
            <a:endParaRPr lang="en-GB"/>
          </a:p>
        </p:txBody>
      </p:sp>
      <p:sp>
        <p:nvSpPr>
          <p:cNvPr id="3" name="Subtitle 2">
            <a:extLst>
              <a:ext uri="{FF2B5EF4-FFF2-40B4-BE49-F238E27FC236}">
                <a16:creationId xmlns:a16="http://schemas.microsoft.com/office/drawing/2014/main" id="{4B3FA1D3-804E-B032-132F-F8426A4F3F73}"/>
              </a:ext>
            </a:extLst>
          </p:cNvPr>
          <p:cNvSpPr>
            <a:spLocks noGrp="1"/>
          </p:cNvSpPr>
          <p:nvPr>
            <p:ph type="subTitle" idx="1"/>
          </p:nvPr>
        </p:nvSpPr>
        <p:spPr/>
        <p:txBody>
          <a:bodyPr/>
          <a:lstStyle/>
          <a:p>
            <a:r>
              <a:rPr lang="en-US"/>
              <a:t>April 20</a:t>
            </a:r>
            <a:r>
              <a:rPr lang="en-US" baseline="30000"/>
              <a:t>th</a:t>
            </a:r>
            <a:r>
              <a:rPr lang="en-US"/>
              <a:t> 2023 </a:t>
            </a:r>
          </a:p>
          <a:p>
            <a:endParaRPr lang="en-US"/>
          </a:p>
          <a:p>
            <a:r>
              <a:rPr lang="en-US"/>
              <a:t>Face to face session – SLIDE DECK</a:t>
            </a:r>
            <a:endParaRPr lang="en-GB"/>
          </a:p>
        </p:txBody>
      </p:sp>
      <p:pic>
        <p:nvPicPr>
          <p:cNvPr id="3074" name="Picture 2">
            <a:extLst>
              <a:ext uri="{FF2B5EF4-FFF2-40B4-BE49-F238E27FC236}">
                <a16:creationId xmlns:a16="http://schemas.microsoft.com/office/drawing/2014/main" id="{83CA4D30-34EA-ADF0-3600-DEB6DC079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28588"/>
            <a:ext cx="9696450" cy="660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8F8CF-CB0F-4015-9FCA-62AD5B70E165}"/>
              </a:ext>
            </a:extLst>
          </p:cNvPr>
          <p:cNvSpPr txBox="1">
            <a:spLocks/>
          </p:cNvSpPr>
          <p:nvPr/>
        </p:nvSpPr>
        <p:spPr>
          <a:xfrm>
            <a:off x="80303" y="-1"/>
            <a:ext cx="9474200" cy="10111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70C0"/>
                </a:solidFill>
                <a:latin typeface="Arial" panose="020B0604020202020204" pitchFamily="34" charset="0"/>
                <a:cs typeface="Arial" panose="020B0604020202020204" pitchFamily="34" charset="0"/>
              </a:rPr>
              <a:t>History</a:t>
            </a:r>
          </a:p>
        </p:txBody>
      </p:sp>
      <p:sp>
        <p:nvSpPr>
          <p:cNvPr id="2" name="Rectangle: Rounded Corners 1">
            <a:extLst>
              <a:ext uri="{FF2B5EF4-FFF2-40B4-BE49-F238E27FC236}">
                <a16:creationId xmlns:a16="http://schemas.microsoft.com/office/drawing/2014/main" id="{9FF9FB4D-3C09-1BB7-4B47-0C41BAFE3C29}"/>
              </a:ext>
            </a:extLst>
          </p:cNvPr>
          <p:cNvSpPr/>
          <p:nvPr/>
        </p:nvSpPr>
        <p:spPr>
          <a:xfrm>
            <a:off x="429986" y="1228725"/>
            <a:ext cx="11332029" cy="4400550"/>
          </a:xfrm>
          <a:prstGeom prst="roundRect">
            <a:avLst>
              <a:gd name="adj" fmla="val 2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u="sng"/>
          </a:p>
          <a:p>
            <a:pPr algn="ctr"/>
            <a:r>
              <a:rPr lang="en-GB" sz="2800" u="sng"/>
              <a:t>Who are Barnet Federated GPs (BFG)?</a:t>
            </a:r>
          </a:p>
          <a:p>
            <a:pPr algn="ctr"/>
            <a:endParaRPr lang="en-GB" b="1" u="sng"/>
          </a:p>
          <a:p>
            <a:pPr marL="285750" indent="-285750">
              <a:buFont typeface="Arial" panose="020B0604020202020204" pitchFamily="34" charset="0"/>
              <a:buChar char="•"/>
            </a:pPr>
            <a:r>
              <a:rPr lang="en-GB"/>
              <a:t>Barnet Federated GPs CIC is a membership organisation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50 Barnet GP practices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Formed in November 2015  from practices in all 3 localities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Covering c.430,000 patients.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Board members were elected through their respective localities to represent the whole of borough</a:t>
            </a:r>
          </a:p>
        </p:txBody>
      </p:sp>
    </p:spTree>
    <p:extLst>
      <p:ext uri="{BB962C8B-B14F-4D97-AF65-F5344CB8AC3E}">
        <p14:creationId xmlns:p14="http://schemas.microsoft.com/office/powerpoint/2010/main" val="2734154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8F8CF-CB0F-4015-9FCA-62AD5B70E165}"/>
              </a:ext>
            </a:extLst>
          </p:cNvPr>
          <p:cNvSpPr txBox="1">
            <a:spLocks/>
          </p:cNvSpPr>
          <p:nvPr/>
        </p:nvSpPr>
        <p:spPr>
          <a:xfrm>
            <a:off x="80303" y="-1"/>
            <a:ext cx="9474200" cy="10111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70C0"/>
                </a:solidFill>
                <a:latin typeface="Arial" panose="020B0604020202020204" pitchFamily="34" charset="0"/>
                <a:cs typeface="Arial" panose="020B0604020202020204" pitchFamily="34" charset="0"/>
              </a:rPr>
              <a:t>Services Delivered</a:t>
            </a:r>
          </a:p>
        </p:txBody>
      </p:sp>
      <p:grpSp>
        <p:nvGrpSpPr>
          <p:cNvPr id="10" name="Group 9">
            <a:extLst>
              <a:ext uri="{FF2B5EF4-FFF2-40B4-BE49-F238E27FC236}">
                <a16:creationId xmlns:a16="http://schemas.microsoft.com/office/drawing/2014/main" id="{ABB924B9-5B40-1171-2B53-4B2C3FC2BA7C}"/>
              </a:ext>
            </a:extLst>
          </p:cNvPr>
          <p:cNvGrpSpPr/>
          <p:nvPr/>
        </p:nvGrpSpPr>
        <p:grpSpPr>
          <a:xfrm>
            <a:off x="337676" y="1142371"/>
            <a:ext cx="11568574" cy="4932486"/>
            <a:chOff x="222401" y="1142371"/>
            <a:chExt cx="11568574" cy="4932486"/>
          </a:xfrm>
        </p:grpSpPr>
        <p:sp>
          <p:nvSpPr>
            <p:cNvPr id="3" name="Rectangle: Rounded Corners 2">
              <a:extLst>
                <a:ext uri="{FF2B5EF4-FFF2-40B4-BE49-F238E27FC236}">
                  <a16:creationId xmlns:a16="http://schemas.microsoft.com/office/drawing/2014/main" id="{762CB32D-99BF-C7E7-FB38-F3D7F9EB032F}"/>
                </a:ext>
              </a:extLst>
            </p:cNvPr>
            <p:cNvSpPr/>
            <p:nvPr/>
          </p:nvSpPr>
          <p:spPr>
            <a:xfrm>
              <a:off x="222401" y="1142371"/>
              <a:ext cx="5694975" cy="2432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u="sng"/>
                <a:t>Extended Access</a:t>
              </a:r>
            </a:p>
            <a:p>
              <a:pPr algn="ctr"/>
              <a:endParaRPr lang="en-GB" u="sng"/>
            </a:p>
            <a:p>
              <a:pPr algn="ctr"/>
              <a:r>
                <a:rPr lang="en-GB"/>
                <a:t>In excess of 48,000 GP appointments per year across Barnet.</a:t>
              </a:r>
            </a:p>
            <a:p>
              <a:endParaRPr lang="en-GB"/>
            </a:p>
            <a:p>
              <a:endParaRPr lang="en-GB"/>
            </a:p>
          </p:txBody>
        </p:sp>
        <p:sp>
          <p:nvSpPr>
            <p:cNvPr id="6" name="Rectangle: Rounded Corners 5">
              <a:extLst>
                <a:ext uri="{FF2B5EF4-FFF2-40B4-BE49-F238E27FC236}">
                  <a16:creationId xmlns:a16="http://schemas.microsoft.com/office/drawing/2014/main" id="{1686B4CD-D9ED-A268-C87D-1F4E3FE9D35F}"/>
                </a:ext>
              </a:extLst>
            </p:cNvPr>
            <p:cNvSpPr/>
            <p:nvPr/>
          </p:nvSpPr>
          <p:spPr>
            <a:xfrm>
              <a:off x="6096000" y="1142371"/>
              <a:ext cx="5694975" cy="24329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u="sng"/>
                <a:t>Community Anticoagulation Clinic</a:t>
              </a:r>
            </a:p>
            <a:p>
              <a:endParaRPr lang="en-GB"/>
            </a:p>
            <a:p>
              <a:pPr algn="ctr"/>
              <a:r>
                <a:rPr lang="en-GB"/>
                <a:t>We provide safe and convenient primary care monitoring and management of anticoagulation therapy for patients.</a:t>
              </a:r>
            </a:p>
            <a:p>
              <a:pPr algn="ctr"/>
              <a:endParaRPr lang="en-GB"/>
            </a:p>
          </p:txBody>
        </p:sp>
        <p:sp>
          <p:nvSpPr>
            <p:cNvPr id="7" name="Rectangle: Rounded Corners 6">
              <a:extLst>
                <a:ext uri="{FF2B5EF4-FFF2-40B4-BE49-F238E27FC236}">
                  <a16:creationId xmlns:a16="http://schemas.microsoft.com/office/drawing/2014/main" id="{B4DBA1DF-02E0-44C7-F74F-0FC2BFAEBEA1}"/>
                </a:ext>
              </a:extLst>
            </p:cNvPr>
            <p:cNvSpPr/>
            <p:nvPr/>
          </p:nvSpPr>
          <p:spPr>
            <a:xfrm>
              <a:off x="6096000" y="3641900"/>
              <a:ext cx="5694975" cy="2432957"/>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u="sng"/>
                <a:t>Smoking Cessation</a:t>
              </a:r>
            </a:p>
            <a:p>
              <a:pPr algn="ctr"/>
              <a:endParaRPr lang="en-GB"/>
            </a:p>
            <a:p>
              <a:pPr algn="ctr"/>
              <a:r>
                <a:rPr lang="en-GB"/>
                <a:t>Providing extended hours smoking cessation clinics, including a specialist pan-Barnet smoking in pregnancy service.</a:t>
              </a:r>
            </a:p>
          </p:txBody>
        </p:sp>
        <p:sp>
          <p:nvSpPr>
            <p:cNvPr id="8" name="Rectangle: Rounded Corners 7">
              <a:extLst>
                <a:ext uri="{FF2B5EF4-FFF2-40B4-BE49-F238E27FC236}">
                  <a16:creationId xmlns:a16="http://schemas.microsoft.com/office/drawing/2014/main" id="{1F2CE285-B480-C95B-6DEB-7B7C9B36373F}"/>
                </a:ext>
              </a:extLst>
            </p:cNvPr>
            <p:cNvSpPr/>
            <p:nvPr/>
          </p:nvSpPr>
          <p:spPr>
            <a:xfrm>
              <a:off x="222401" y="3641900"/>
              <a:ext cx="5694975" cy="243295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u="sng"/>
                <a:t>SMI Physical Health Checks</a:t>
              </a:r>
            </a:p>
            <a:p>
              <a:pPr algn="ctr"/>
              <a:endParaRPr lang="en-GB"/>
            </a:p>
            <a:p>
              <a:pPr algn="ctr"/>
              <a:r>
                <a:rPr lang="en-GB"/>
                <a:t>Supporting physical health checks for patients with Serious Mental Illness (SMI) through a ‘top-up offer’ to practices, with a central reporting function. Working in collaboration with voluntary sector organisations. In 2023-24 this will move towards a dedicated service team to support practices with this.</a:t>
              </a:r>
            </a:p>
          </p:txBody>
        </p:sp>
      </p:grpSp>
      <p:sp>
        <p:nvSpPr>
          <p:cNvPr id="5" name="Arrow: Bent 4">
            <a:extLst>
              <a:ext uri="{FF2B5EF4-FFF2-40B4-BE49-F238E27FC236}">
                <a16:creationId xmlns:a16="http://schemas.microsoft.com/office/drawing/2014/main" id="{C2A2A316-D35B-E252-11F7-8B6DCE7CB6B7}"/>
              </a:ext>
            </a:extLst>
          </p:cNvPr>
          <p:cNvSpPr/>
          <p:nvPr/>
        </p:nvSpPr>
        <p:spPr>
          <a:xfrm rot="10800000" flipH="1">
            <a:off x="971550" y="2481942"/>
            <a:ext cx="817419" cy="947055"/>
          </a:xfrm>
          <a:prstGeom prst="bentArrow">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9" name="Rectangle: Rounded Corners 8">
            <a:extLst>
              <a:ext uri="{FF2B5EF4-FFF2-40B4-BE49-F238E27FC236}">
                <a16:creationId xmlns:a16="http://schemas.microsoft.com/office/drawing/2014/main" id="{8AD4FBD0-0488-D8A8-F945-229F516E708E}"/>
              </a:ext>
            </a:extLst>
          </p:cNvPr>
          <p:cNvSpPr/>
          <p:nvPr/>
        </p:nvSpPr>
        <p:spPr>
          <a:xfrm>
            <a:off x="1853292" y="2775857"/>
            <a:ext cx="3976007" cy="799471"/>
          </a:xfrm>
          <a:prstGeom prst="round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solidFill>
                  <a:schemeClr val="tx1"/>
                </a:solidFill>
              </a:rPr>
              <a:t>Now part of the PCN Enhanced Access service complemented by the Bridging Service (111, Sunday, &amp; Bank Holiday)</a:t>
            </a:r>
          </a:p>
        </p:txBody>
      </p:sp>
    </p:spTree>
    <p:extLst>
      <p:ext uri="{BB962C8B-B14F-4D97-AF65-F5344CB8AC3E}">
        <p14:creationId xmlns:p14="http://schemas.microsoft.com/office/powerpoint/2010/main" val="1749390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8F8CF-CB0F-4015-9FCA-62AD5B70E165}"/>
              </a:ext>
            </a:extLst>
          </p:cNvPr>
          <p:cNvSpPr txBox="1">
            <a:spLocks/>
          </p:cNvSpPr>
          <p:nvPr/>
        </p:nvSpPr>
        <p:spPr>
          <a:xfrm>
            <a:off x="80302" y="-1"/>
            <a:ext cx="9047369" cy="10111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rgbClr val="0070C0"/>
                </a:solidFill>
                <a:latin typeface="Arial" panose="020B0604020202020204" pitchFamily="34" charset="0"/>
                <a:cs typeface="Arial" panose="020B0604020202020204" pitchFamily="34" charset="0"/>
              </a:rPr>
              <a:t>Voice for Primary Care &amp; Supporting Practices</a:t>
            </a:r>
          </a:p>
        </p:txBody>
      </p:sp>
      <p:sp>
        <p:nvSpPr>
          <p:cNvPr id="3" name="Rectangle: Rounded Corners 2">
            <a:extLst>
              <a:ext uri="{FF2B5EF4-FFF2-40B4-BE49-F238E27FC236}">
                <a16:creationId xmlns:a16="http://schemas.microsoft.com/office/drawing/2014/main" id="{708229AD-EC09-BC15-AB05-3DD7C1DC03DD}"/>
              </a:ext>
            </a:extLst>
          </p:cNvPr>
          <p:cNvSpPr/>
          <p:nvPr/>
        </p:nvSpPr>
        <p:spPr>
          <a:xfrm>
            <a:off x="326571" y="1077687"/>
            <a:ext cx="5769429" cy="5576206"/>
          </a:xfrm>
          <a:prstGeom prst="roundRect">
            <a:avLst>
              <a:gd name="adj" fmla="val 4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u="sng"/>
              <a:t>Supporting Practices &amp; PCNs</a:t>
            </a:r>
          </a:p>
          <a:p>
            <a:pPr algn="ctr"/>
            <a:endParaRPr lang="en-GB" u="sng"/>
          </a:p>
          <a:p>
            <a:pPr marL="285750" indent="-285750" algn="just">
              <a:buFont typeface="Arial" panose="020B0604020202020204" pitchFamily="34" charset="0"/>
              <a:buChar char="•"/>
            </a:pPr>
            <a:r>
              <a:rPr lang="en-GB" u="sng"/>
              <a:t>HR &amp; Finance</a:t>
            </a:r>
            <a:r>
              <a:rPr lang="en-GB"/>
              <a:t>: We have supported PCNs with recruitment and hosting of employment contracts, as well as finance and accounts.</a:t>
            </a:r>
          </a:p>
          <a:p>
            <a:pPr marL="285750" indent="-285750" algn="just">
              <a:buFont typeface="Arial" panose="020B0604020202020204" pitchFamily="34" charset="0"/>
              <a:buChar char="•"/>
            </a:pPr>
            <a:endParaRPr lang="en-GB"/>
          </a:p>
          <a:p>
            <a:pPr marL="285750" indent="-285750" algn="just">
              <a:buFont typeface="Arial" panose="020B0604020202020204" pitchFamily="34" charset="0"/>
              <a:buChar char="•"/>
            </a:pPr>
            <a:r>
              <a:rPr lang="en-GB" u="sng"/>
              <a:t>At-scale purchasing</a:t>
            </a:r>
            <a:r>
              <a:rPr lang="en-GB"/>
              <a:t>: negotiating better deals and discounts on supplies and services for practices and PCNs. E.g. Practice Index, BlueStream, AccuRx &amp; Ardens.</a:t>
            </a:r>
          </a:p>
          <a:p>
            <a:pPr marL="285750" indent="-285750" algn="just">
              <a:buFont typeface="Arial" panose="020B0604020202020204" pitchFamily="34" charset="0"/>
              <a:buChar char="•"/>
            </a:pPr>
            <a:endParaRPr lang="en-GB"/>
          </a:p>
          <a:p>
            <a:pPr marL="285750" indent="-285750" algn="just">
              <a:buFont typeface="Arial" panose="020B0604020202020204" pitchFamily="34" charset="0"/>
              <a:buChar char="•"/>
            </a:pPr>
            <a:r>
              <a:rPr lang="en-GB" u="sng"/>
              <a:t>CQC Support</a:t>
            </a:r>
            <a:r>
              <a:rPr lang="en-GB"/>
              <a:t>: We helped practices prepare for and comply with the Care Quality Commission standards and inspections.</a:t>
            </a:r>
          </a:p>
          <a:p>
            <a:pPr marL="285750" indent="-285750" algn="just">
              <a:buFont typeface="Arial" panose="020B0604020202020204" pitchFamily="34" charset="0"/>
              <a:buChar char="•"/>
            </a:pPr>
            <a:endParaRPr lang="en-GB"/>
          </a:p>
          <a:p>
            <a:pPr algn="just"/>
            <a:endParaRPr lang="en-GB"/>
          </a:p>
        </p:txBody>
      </p:sp>
      <p:sp>
        <p:nvSpPr>
          <p:cNvPr id="6" name="Rectangle: Rounded Corners 5">
            <a:extLst>
              <a:ext uri="{FF2B5EF4-FFF2-40B4-BE49-F238E27FC236}">
                <a16:creationId xmlns:a16="http://schemas.microsoft.com/office/drawing/2014/main" id="{59A9D26E-05CC-42E7-F2D0-0ACE7328CB96}"/>
              </a:ext>
            </a:extLst>
          </p:cNvPr>
          <p:cNvSpPr/>
          <p:nvPr/>
        </p:nvSpPr>
        <p:spPr>
          <a:xfrm>
            <a:off x="6096000" y="1094015"/>
            <a:ext cx="5769429" cy="5576206"/>
          </a:xfrm>
          <a:prstGeom prst="roundRect">
            <a:avLst>
              <a:gd name="adj" fmla="val 421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u="sng"/>
              <a:t>Voice for Primary Care</a:t>
            </a:r>
          </a:p>
          <a:p>
            <a:endParaRPr lang="en-GB" u="sng"/>
          </a:p>
          <a:p>
            <a:pPr marL="285750" indent="-285750">
              <a:buFont typeface="Arial" panose="020B0604020202020204" pitchFamily="34" charset="0"/>
              <a:buChar char="•"/>
            </a:pPr>
            <a:r>
              <a:rPr lang="en-GB"/>
              <a:t>We represent and advocate for our practices and networks at borough level, working with the local ICB team, local authorities, voluntary sector, and other system partners.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b="1"/>
              <a:t>Barnet Patient Participation Network (BPPN): </a:t>
            </a:r>
            <a:r>
              <a:rPr lang="en-GB"/>
              <a:t>We support and facilitate the engagement of patients and the public in the design and delivery of primary care services in Barnet.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Supporting </a:t>
            </a:r>
            <a:r>
              <a:rPr lang="en-GB" b="1"/>
              <a:t>GP Cabinet</a:t>
            </a:r>
            <a:r>
              <a:rPr lang="en-GB"/>
              <a:t>: We support the GP Cabinet, a representative body of Barnet GPs.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Voice for Barnet Primary Care: We act as a voice for Barnet primary care, raising awareness and promoting the achievements and challenges of our practices.</a:t>
            </a:r>
          </a:p>
        </p:txBody>
      </p:sp>
    </p:spTree>
    <p:extLst>
      <p:ext uri="{BB962C8B-B14F-4D97-AF65-F5344CB8AC3E}">
        <p14:creationId xmlns:p14="http://schemas.microsoft.com/office/powerpoint/2010/main" val="1409786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8F8CF-CB0F-4015-9FCA-62AD5B70E165}"/>
              </a:ext>
            </a:extLst>
          </p:cNvPr>
          <p:cNvSpPr txBox="1">
            <a:spLocks/>
          </p:cNvSpPr>
          <p:nvPr/>
        </p:nvSpPr>
        <p:spPr>
          <a:xfrm>
            <a:off x="80303" y="-1"/>
            <a:ext cx="9474200" cy="10111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70C0"/>
                </a:solidFill>
                <a:latin typeface="Arial" panose="020B0604020202020204" pitchFamily="34" charset="0"/>
                <a:cs typeface="Arial" panose="020B0604020202020204" pitchFamily="34" charset="0"/>
              </a:rPr>
              <a:t>What we did during the Pandemic</a:t>
            </a:r>
          </a:p>
        </p:txBody>
      </p:sp>
      <p:sp>
        <p:nvSpPr>
          <p:cNvPr id="3" name="Rectangle: Rounded Corners 2">
            <a:extLst>
              <a:ext uri="{FF2B5EF4-FFF2-40B4-BE49-F238E27FC236}">
                <a16:creationId xmlns:a16="http://schemas.microsoft.com/office/drawing/2014/main" id="{C5F38FD2-60C7-702C-57AB-04CFC2A57AC2}"/>
              </a:ext>
            </a:extLst>
          </p:cNvPr>
          <p:cNvSpPr/>
          <p:nvPr/>
        </p:nvSpPr>
        <p:spPr>
          <a:xfrm>
            <a:off x="80303" y="1134835"/>
            <a:ext cx="3755571" cy="2726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COVID Face-To-Face Hubs</a:t>
            </a:r>
          </a:p>
          <a:p>
            <a:endParaRPr lang="en-GB" sz="1600"/>
          </a:p>
          <a:p>
            <a:pPr algn="ctr"/>
            <a:r>
              <a:rPr lang="en-GB" sz="1600"/>
              <a:t>The Federation operated two covid face-to-face hubs at Finchley Memorial Hospital and Edgware Community Hospital, where we assessed and treated patients with suspected or confirmed covid-19 infection in a safe and separate environment.</a:t>
            </a:r>
          </a:p>
        </p:txBody>
      </p:sp>
      <p:sp>
        <p:nvSpPr>
          <p:cNvPr id="5" name="Rectangle: Rounded Corners 4">
            <a:extLst>
              <a:ext uri="{FF2B5EF4-FFF2-40B4-BE49-F238E27FC236}">
                <a16:creationId xmlns:a16="http://schemas.microsoft.com/office/drawing/2014/main" id="{BABA900A-2BC4-A9FD-D8B6-DACC04CDDDD6}"/>
              </a:ext>
            </a:extLst>
          </p:cNvPr>
          <p:cNvSpPr/>
          <p:nvPr/>
        </p:nvSpPr>
        <p:spPr>
          <a:xfrm>
            <a:off x="4218214" y="1134835"/>
            <a:ext cx="3755571" cy="27268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a:t>Pulse Oximetry at Home</a:t>
            </a:r>
          </a:p>
          <a:p>
            <a:pPr algn="ctr"/>
            <a:endParaRPr lang="en-GB" b="1"/>
          </a:p>
          <a:p>
            <a:pPr algn="ctr"/>
            <a:r>
              <a:rPr lang="en-GB" sz="1600"/>
              <a:t>We supported patients and practices through the delivery of pulse oximeters, this supported the safe monitoring and treatment of patients with covid-19 symptoms at home.</a:t>
            </a:r>
          </a:p>
          <a:p>
            <a:endParaRPr lang="en-GB" sz="1600"/>
          </a:p>
          <a:p>
            <a:endParaRPr lang="en-GB"/>
          </a:p>
        </p:txBody>
      </p:sp>
      <p:sp>
        <p:nvSpPr>
          <p:cNvPr id="6" name="Rectangle: Rounded Corners 5">
            <a:extLst>
              <a:ext uri="{FF2B5EF4-FFF2-40B4-BE49-F238E27FC236}">
                <a16:creationId xmlns:a16="http://schemas.microsoft.com/office/drawing/2014/main" id="{E32B7D7D-4967-E681-9EB2-4E071541B688}"/>
              </a:ext>
            </a:extLst>
          </p:cNvPr>
          <p:cNvSpPr/>
          <p:nvPr/>
        </p:nvSpPr>
        <p:spPr>
          <a:xfrm>
            <a:off x="8356126" y="1134835"/>
            <a:ext cx="3755571" cy="272687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a:t>RNOH Step-down ward</a:t>
            </a:r>
          </a:p>
          <a:p>
            <a:endParaRPr lang="en-GB" sz="1600"/>
          </a:p>
          <a:p>
            <a:pPr algn="ctr"/>
            <a:r>
              <a:rPr lang="en-GB" sz="1600"/>
              <a:t>The Federation provided GP input to a step-down ward at the Royal National Orthopaedic Hospital, for patients who were recovering and needed further rehabilitation before returning home, freeing up beds during the second wave of the pandemic.</a:t>
            </a:r>
          </a:p>
        </p:txBody>
      </p:sp>
      <p:sp>
        <p:nvSpPr>
          <p:cNvPr id="7" name="Rectangle: Rounded Corners 6">
            <a:extLst>
              <a:ext uri="{FF2B5EF4-FFF2-40B4-BE49-F238E27FC236}">
                <a16:creationId xmlns:a16="http://schemas.microsoft.com/office/drawing/2014/main" id="{77F8BA97-69E3-26E4-9655-B7980B5E2F6B}"/>
              </a:ext>
            </a:extLst>
          </p:cNvPr>
          <p:cNvSpPr/>
          <p:nvPr/>
        </p:nvSpPr>
        <p:spPr>
          <a:xfrm>
            <a:off x="2149258" y="3985427"/>
            <a:ext cx="3755571" cy="2726871"/>
          </a:xfrm>
          <a:prstGeom prst="round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a:t>COVID vaccinations for patients with learning disabilities</a:t>
            </a:r>
          </a:p>
          <a:p>
            <a:pPr algn="ctr"/>
            <a:endParaRPr lang="en-GB"/>
          </a:p>
          <a:p>
            <a:pPr algn="ctr"/>
            <a:r>
              <a:rPr lang="en-GB" sz="1600"/>
              <a:t>We provided administrative support for covid-19 vaccinations for patients with learning disabilities, who were at higher risk of severe outcomes from the virus.</a:t>
            </a:r>
          </a:p>
        </p:txBody>
      </p:sp>
      <p:sp>
        <p:nvSpPr>
          <p:cNvPr id="8" name="Rectangle: Rounded Corners 7">
            <a:extLst>
              <a:ext uri="{FF2B5EF4-FFF2-40B4-BE49-F238E27FC236}">
                <a16:creationId xmlns:a16="http://schemas.microsoft.com/office/drawing/2014/main" id="{FE172CBC-8543-F3B1-3B17-4A9FA101B25C}"/>
              </a:ext>
            </a:extLst>
          </p:cNvPr>
          <p:cNvSpPr/>
          <p:nvPr/>
        </p:nvSpPr>
        <p:spPr>
          <a:xfrm>
            <a:off x="6287169" y="3985427"/>
            <a:ext cx="3755571" cy="272687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a:t>Rapid Response Team GP Input</a:t>
            </a:r>
          </a:p>
          <a:p>
            <a:endParaRPr lang="en-GB"/>
          </a:p>
          <a:p>
            <a:pPr algn="ctr"/>
            <a:r>
              <a:rPr lang="en-GB" sz="1600"/>
              <a:t>We provided GP input to the Rapid Response Team, a multidisciplinary team that provided urgent care for patients who were at risk of hospital admission or deterioration. </a:t>
            </a:r>
          </a:p>
        </p:txBody>
      </p:sp>
    </p:spTree>
    <p:extLst>
      <p:ext uri="{BB962C8B-B14F-4D97-AF65-F5344CB8AC3E}">
        <p14:creationId xmlns:p14="http://schemas.microsoft.com/office/powerpoint/2010/main" val="605398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8F8CF-CB0F-4015-9FCA-62AD5B70E165}"/>
              </a:ext>
            </a:extLst>
          </p:cNvPr>
          <p:cNvSpPr txBox="1">
            <a:spLocks/>
          </p:cNvSpPr>
          <p:nvPr/>
        </p:nvSpPr>
        <p:spPr>
          <a:xfrm>
            <a:off x="80303" y="-1"/>
            <a:ext cx="9474200" cy="10111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70C0"/>
                </a:solidFill>
                <a:latin typeface="Arial" panose="020B0604020202020204" pitchFamily="34" charset="0"/>
                <a:cs typeface="Arial" panose="020B0604020202020204" pitchFamily="34" charset="0"/>
              </a:rPr>
              <a:t>You Said – We Did</a:t>
            </a:r>
          </a:p>
        </p:txBody>
      </p:sp>
      <p:sp>
        <p:nvSpPr>
          <p:cNvPr id="5" name="Rectangle: Rounded Corners 4">
            <a:extLst>
              <a:ext uri="{FF2B5EF4-FFF2-40B4-BE49-F238E27FC236}">
                <a16:creationId xmlns:a16="http://schemas.microsoft.com/office/drawing/2014/main" id="{519605CE-3458-1F82-8DEC-077AFED97E53}"/>
              </a:ext>
            </a:extLst>
          </p:cNvPr>
          <p:cNvSpPr/>
          <p:nvPr/>
        </p:nvSpPr>
        <p:spPr>
          <a:xfrm>
            <a:off x="7336970" y="3560164"/>
            <a:ext cx="4855029" cy="21147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a:t>Practice Support Remote GP sessions</a:t>
            </a:r>
          </a:p>
          <a:p>
            <a:pPr algn="ctr"/>
            <a:endParaRPr lang="en-GB"/>
          </a:p>
          <a:p>
            <a:pPr algn="ctr"/>
            <a:r>
              <a:rPr lang="en-GB"/>
              <a:t>We support our member practices by providing additional GP sessions to cover staff shortages, ensuring continuity and quality of care for patients.</a:t>
            </a:r>
          </a:p>
        </p:txBody>
      </p:sp>
      <p:sp>
        <p:nvSpPr>
          <p:cNvPr id="7" name="Rectangle: Rounded Corners 6">
            <a:extLst>
              <a:ext uri="{FF2B5EF4-FFF2-40B4-BE49-F238E27FC236}">
                <a16:creationId xmlns:a16="http://schemas.microsoft.com/office/drawing/2014/main" id="{67456116-721E-E6A6-E2AF-211DD3D3F1FC}"/>
              </a:ext>
            </a:extLst>
          </p:cNvPr>
          <p:cNvSpPr/>
          <p:nvPr/>
        </p:nvSpPr>
        <p:spPr>
          <a:xfrm>
            <a:off x="7336971" y="1445395"/>
            <a:ext cx="4855029" cy="211476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a:t>Practice Managers Forum</a:t>
            </a:r>
          </a:p>
          <a:p>
            <a:pPr algn="ctr"/>
            <a:endParaRPr lang="en-GB"/>
          </a:p>
          <a:p>
            <a:pPr algn="ctr"/>
            <a:r>
              <a:rPr lang="en-GB"/>
              <a:t>The Federation facilitates a regular forum for practice managers to share best practices, network with peers, and access training and support.</a:t>
            </a:r>
          </a:p>
        </p:txBody>
      </p:sp>
      <p:sp>
        <p:nvSpPr>
          <p:cNvPr id="8" name="Rectangle: Rounded Corners 7">
            <a:extLst>
              <a:ext uri="{FF2B5EF4-FFF2-40B4-BE49-F238E27FC236}">
                <a16:creationId xmlns:a16="http://schemas.microsoft.com/office/drawing/2014/main" id="{A3927E70-519B-0756-0604-7503799BDF08}"/>
              </a:ext>
            </a:extLst>
          </p:cNvPr>
          <p:cNvSpPr/>
          <p:nvPr/>
        </p:nvSpPr>
        <p:spPr>
          <a:xfrm>
            <a:off x="0" y="1445395"/>
            <a:ext cx="4855029" cy="2114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Practice Support Team</a:t>
            </a:r>
          </a:p>
          <a:p>
            <a:pPr algn="ctr"/>
            <a:endParaRPr lang="en-GB" b="1"/>
          </a:p>
          <a:p>
            <a:pPr algn="ctr"/>
            <a:r>
              <a:rPr lang="en-GB"/>
              <a:t>The Federation’s practice support team provides a range of services and resources to assist practices in their daily operations and development.</a:t>
            </a:r>
          </a:p>
        </p:txBody>
      </p:sp>
      <p:sp>
        <p:nvSpPr>
          <p:cNvPr id="9" name="Rectangle: Rounded Corners 8">
            <a:extLst>
              <a:ext uri="{FF2B5EF4-FFF2-40B4-BE49-F238E27FC236}">
                <a16:creationId xmlns:a16="http://schemas.microsoft.com/office/drawing/2014/main" id="{69F24C98-B71D-7FF7-C750-98DC7DAE3BFD}"/>
              </a:ext>
            </a:extLst>
          </p:cNvPr>
          <p:cNvSpPr/>
          <p:nvPr/>
        </p:nvSpPr>
        <p:spPr>
          <a:xfrm>
            <a:off x="0" y="3560164"/>
            <a:ext cx="4855029" cy="21147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a:t>Governance Support Offer to PCNs</a:t>
            </a:r>
          </a:p>
          <a:p>
            <a:pPr algn="ctr"/>
            <a:endParaRPr lang="en-GB" b="1"/>
          </a:p>
          <a:p>
            <a:pPr algn="ctr"/>
            <a:r>
              <a:rPr lang="en-GB"/>
              <a:t>The Federation offers governance support to PCNs to provide referral management, complaints and incidents processes, patient feedback, and clinical audit.</a:t>
            </a:r>
          </a:p>
        </p:txBody>
      </p:sp>
      <p:sp>
        <p:nvSpPr>
          <p:cNvPr id="2" name="Rectangle: Rounded Corners 1">
            <a:extLst>
              <a:ext uri="{FF2B5EF4-FFF2-40B4-BE49-F238E27FC236}">
                <a16:creationId xmlns:a16="http://schemas.microsoft.com/office/drawing/2014/main" id="{6C1AD7E9-403D-4435-DC84-DFA95F068792}"/>
              </a:ext>
            </a:extLst>
          </p:cNvPr>
          <p:cNvSpPr/>
          <p:nvPr/>
        </p:nvSpPr>
        <p:spPr>
          <a:xfrm>
            <a:off x="4623707" y="1580790"/>
            <a:ext cx="2944586" cy="3958748"/>
          </a:xfrm>
          <a:prstGeom prst="round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a:t>Practice Managers IGPM Course</a:t>
            </a:r>
          </a:p>
          <a:p>
            <a:pPr algn="ctr"/>
            <a:endParaRPr lang="en-GB"/>
          </a:p>
          <a:p>
            <a:pPr algn="ctr"/>
            <a:r>
              <a:rPr lang="en-GB"/>
              <a:t>The Federation is pleased to announce that the first cohort of Practice Managers will shortly have completed the IGPM Accreditation. </a:t>
            </a:r>
          </a:p>
        </p:txBody>
      </p:sp>
    </p:spTree>
    <p:extLst>
      <p:ext uri="{BB962C8B-B14F-4D97-AF65-F5344CB8AC3E}">
        <p14:creationId xmlns:p14="http://schemas.microsoft.com/office/powerpoint/2010/main" val="53453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8F8CF-CB0F-4015-9FCA-62AD5B70E165}"/>
              </a:ext>
            </a:extLst>
          </p:cNvPr>
          <p:cNvSpPr txBox="1">
            <a:spLocks/>
          </p:cNvSpPr>
          <p:nvPr/>
        </p:nvSpPr>
        <p:spPr>
          <a:xfrm>
            <a:off x="80303" y="-1"/>
            <a:ext cx="9474200" cy="10111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70C0"/>
                </a:solidFill>
                <a:latin typeface="Arial" panose="020B0604020202020204" pitchFamily="34" charset="0"/>
                <a:cs typeface="Arial" panose="020B0604020202020204" pitchFamily="34" charset="0"/>
              </a:rPr>
              <a:t>Evolving Role of the Federation</a:t>
            </a:r>
          </a:p>
        </p:txBody>
      </p:sp>
      <p:sp>
        <p:nvSpPr>
          <p:cNvPr id="2" name="Rectangle: Rounded Corners 1">
            <a:extLst>
              <a:ext uri="{FF2B5EF4-FFF2-40B4-BE49-F238E27FC236}">
                <a16:creationId xmlns:a16="http://schemas.microsoft.com/office/drawing/2014/main" id="{EBF1971D-F8B9-1C38-9F51-C349F995B010}"/>
              </a:ext>
            </a:extLst>
          </p:cNvPr>
          <p:cNvSpPr/>
          <p:nvPr/>
        </p:nvSpPr>
        <p:spPr>
          <a:xfrm>
            <a:off x="6095998" y="1211416"/>
            <a:ext cx="5665149" cy="2723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Calibri" panose="020F0502020204030204" pitchFamily="34" charset="0"/>
                <a:ea typeface="Calibri" panose="020F0502020204030204" pitchFamily="34" charset="0"/>
                <a:cs typeface="Times New Roman" panose="02020603050405020304" pitchFamily="18" charset="0"/>
              </a:rPr>
              <a:t>The organisation will need to </a:t>
            </a:r>
            <a:r>
              <a:rPr lang="en-GB" sz="2000" b="1">
                <a:latin typeface="Calibri" panose="020F0502020204030204" pitchFamily="34" charset="0"/>
                <a:ea typeface="Calibri" panose="020F0502020204030204" pitchFamily="34" charset="0"/>
                <a:cs typeface="Times New Roman" panose="02020603050405020304" pitchFamily="18" charset="0"/>
              </a:rPr>
              <a:t>right-size</a:t>
            </a:r>
            <a:r>
              <a:rPr lang="en-GB" sz="2000">
                <a:latin typeface="Calibri" panose="020F0502020204030204" pitchFamily="34" charset="0"/>
                <a:ea typeface="Calibri" panose="020F0502020204030204" pitchFamily="34" charset="0"/>
                <a:cs typeface="Times New Roman" panose="02020603050405020304" pitchFamily="18" charset="0"/>
              </a:rPr>
              <a:t> and this will happen over the coming months</a:t>
            </a:r>
            <a:endParaRPr lang="en-GB" sz="2000"/>
          </a:p>
        </p:txBody>
      </p:sp>
      <p:sp>
        <p:nvSpPr>
          <p:cNvPr id="5" name="Rectangle: Rounded Corners 4">
            <a:extLst>
              <a:ext uri="{FF2B5EF4-FFF2-40B4-BE49-F238E27FC236}">
                <a16:creationId xmlns:a16="http://schemas.microsoft.com/office/drawing/2014/main" id="{E44633DE-3E47-6116-1964-885641200001}"/>
              </a:ext>
            </a:extLst>
          </p:cNvPr>
          <p:cNvSpPr/>
          <p:nvPr/>
        </p:nvSpPr>
        <p:spPr>
          <a:xfrm>
            <a:off x="430851" y="1211416"/>
            <a:ext cx="5665147" cy="2723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a:t>As PCNs continue to grow and mature, more clinical services are being delivered by PCNs or in partnership with PCNs </a:t>
            </a:r>
            <a:r>
              <a:rPr lang="en-GB" sz="2000" err="1"/>
              <a:t>eg.</a:t>
            </a:r>
            <a:r>
              <a:rPr lang="en-GB" sz="2000"/>
              <a:t> </a:t>
            </a:r>
            <a:r>
              <a:rPr lang="en-GB" sz="2000" b="1"/>
              <a:t>Enhanced Access</a:t>
            </a:r>
            <a:r>
              <a:rPr lang="en-GB" sz="2000"/>
              <a:t>. </a:t>
            </a:r>
          </a:p>
          <a:p>
            <a:pPr algn="ct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44E0C69-C4BC-2EFA-5B30-2B4AC2E82FDD}"/>
              </a:ext>
            </a:extLst>
          </p:cNvPr>
          <p:cNvSpPr/>
          <p:nvPr/>
        </p:nvSpPr>
        <p:spPr>
          <a:xfrm>
            <a:off x="6095998" y="3934946"/>
            <a:ext cx="5665149" cy="272353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a:latin typeface="Calibri" panose="020F0502020204030204" pitchFamily="34" charset="0"/>
                <a:ea typeface="Calibri" panose="020F0502020204030204" pitchFamily="34" charset="0"/>
                <a:cs typeface="Times New Roman" panose="02020603050405020304" pitchFamily="18" charset="0"/>
              </a:rPr>
              <a:t>With the incorporation of the </a:t>
            </a:r>
            <a:r>
              <a:rPr lang="en-GB" sz="2000" b="1">
                <a:latin typeface="Calibri" panose="020F0502020204030204" pitchFamily="34" charset="0"/>
                <a:ea typeface="Calibri" panose="020F0502020204030204" pitchFamily="34" charset="0"/>
                <a:cs typeface="Times New Roman" panose="02020603050405020304" pitchFamily="18" charset="0"/>
              </a:rPr>
              <a:t>Training Hub</a:t>
            </a:r>
            <a:r>
              <a:rPr lang="en-GB" sz="2000">
                <a:latin typeface="Calibri" panose="020F0502020204030204" pitchFamily="34" charset="0"/>
                <a:ea typeface="Calibri" panose="020F0502020204030204" pitchFamily="34" charset="0"/>
                <a:cs typeface="Times New Roman" panose="02020603050405020304" pitchFamily="18" charset="0"/>
              </a:rPr>
              <a:t>, we are involved in the wider workforce agenda</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A535A17F-FCAC-BC75-FB58-73283B8D5F2F}"/>
              </a:ext>
            </a:extLst>
          </p:cNvPr>
          <p:cNvSpPr/>
          <p:nvPr/>
        </p:nvSpPr>
        <p:spPr>
          <a:xfrm>
            <a:off x="430850" y="3934946"/>
            <a:ext cx="5665147" cy="27235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a:effectLst/>
                <a:latin typeface="Calibri" panose="020F0502020204030204" pitchFamily="34" charset="0"/>
                <a:ea typeface="Calibri" panose="020F0502020204030204" pitchFamily="34" charset="0"/>
                <a:cs typeface="Times New Roman" panose="02020603050405020304" pitchFamily="18" charset="0"/>
              </a:rPr>
              <a:t>. </a:t>
            </a:r>
            <a:r>
              <a:rPr lang="en-GB" sz="2000">
                <a:latin typeface="Calibri" panose="020F0502020204030204" pitchFamily="34" charset="0"/>
                <a:ea typeface="Calibri" panose="020F0502020204030204" pitchFamily="34" charset="0"/>
                <a:cs typeface="Times New Roman" panose="02020603050405020304" pitchFamily="18" charset="0"/>
              </a:rPr>
              <a:t>The Federation will be looking to take strategic direction from the </a:t>
            </a:r>
            <a:r>
              <a:rPr lang="en-GB" sz="2000" b="1">
                <a:latin typeface="Calibri" panose="020F0502020204030204" pitchFamily="34" charset="0"/>
                <a:ea typeface="Calibri" panose="020F0502020204030204" pitchFamily="34" charset="0"/>
                <a:cs typeface="Times New Roman" panose="02020603050405020304" pitchFamily="18" charset="0"/>
              </a:rPr>
              <a:t>GP Cabinet</a:t>
            </a:r>
            <a:r>
              <a:rPr lang="en-GB" sz="2000">
                <a:latin typeface="Calibri" panose="020F0502020204030204" pitchFamily="34" charset="0"/>
                <a:ea typeface="Calibri" panose="020F0502020204030204" pitchFamily="34" charset="0"/>
                <a:cs typeface="Times New Roman" panose="02020603050405020304" pitchFamily="18" charset="0"/>
              </a:rPr>
              <a:t>.</a:t>
            </a:r>
          </a:p>
          <a:p>
            <a:pPr algn="ct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852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74A91B-F101-4E99-80F4-5DDA8A8F41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1DAC50-4072-499B-A2FD-C905626137A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5163F3E-71AF-4692-8483-38868D928CB5}"/>
              </a:ext>
            </a:extLst>
          </p:cNvPr>
          <p:cNvSpPr txBox="1"/>
          <p:nvPr/>
        </p:nvSpPr>
        <p:spPr>
          <a:xfrm>
            <a:off x="1591733" y="1127276"/>
            <a:ext cx="203200" cy="62895"/>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id="{AFA28DC5-5DD2-4535-BB38-DB5DAC13A78B}"/>
              </a:ext>
            </a:extLst>
          </p:cNvPr>
          <p:cNvSpPr txBox="1"/>
          <p:nvPr/>
        </p:nvSpPr>
        <p:spPr>
          <a:xfrm>
            <a:off x="2789162" y="2370445"/>
            <a:ext cx="6613676" cy="1015663"/>
          </a:xfrm>
          <a:prstGeom prst="rect">
            <a:avLst/>
          </a:prstGeom>
          <a:noFill/>
        </p:spPr>
        <p:txBody>
          <a:bodyPr wrap="square" rtlCol="0">
            <a:spAutoFit/>
          </a:bodyPr>
          <a:lstStyle/>
          <a:p>
            <a:pPr algn="ctr"/>
            <a:r>
              <a:rPr lang="en-GB" sz="6000" b="1">
                <a:solidFill>
                  <a:schemeClr val="accent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656458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LW-LON-NTSER3\RedirectedFolders\Liam Trubshaw\Desktop\LMC-Roundal-Purple-no-back-g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2" y="314327"/>
            <a:ext cx="31115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
          <p:cNvSpPr>
            <a:spLocks noGrp="1"/>
          </p:cNvSpPr>
          <p:nvPr>
            <p:ph type="ctrTitle"/>
          </p:nvPr>
        </p:nvSpPr>
        <p:spPr>
          <a:xfrm>
            <a:off x="0" y="3770248"/>
            <a:ext cx="12192000" cy="1470025"/>
          </a:xfrm>
        </p:spPr>
        <p:txBody>
          <a:bodyPr/>
          <a:lstStyle/>
          <a:p>
            <a:pPr eaLnBrk="1" hangingPunct="1"/>
            <a:r>
              <a:rPr lang="en-GB" altLang="en-US" sz="4267" b="1">
                <a:solidFill>
                  <a:schemeClr val="bg1"/>
                </a:solidFill>
              </a:rPr>
              <a:t>Introduction to local medical</a:t>
            </a:r>
            <a:br>
              <a:rPr lang="en-GB" altLang="en-US" sz="4267" b="1">
                <a:solidFill>
                  <a:schemeClr val="bg1"/>
                </a:solidFill>
              </a:rPr>
            </a:br>
            <a:r>
              <a:rPr lang="en-GB" altLang="en-US" sz="4267" b="1">
                <a:solidFill>
                  <a:schemeClr val="bg1"/>
                </a:solidFill>
              </a:rPr>
              <a:t>committees and Londonwide LMCs</a:t>
            </a:r>
            <a:br>
              <a:rPr lang="en-GB" altLang="en-US" sz="4267" b="1">
                <a:solidFill>
                  <a:schemeClr val="bg1"/>
                </a:solidFill>
              </a:rPr>
            </a:br>
            <a:br>
              <a:rPr lang="en-GB" altLang="en-US" sz="3200" b="1">
                <a:solidFill>
                  <a:schemeClr val="bg1"/>
                </a:solidFill>
              </a:rPr>
            </a:br>
            <a:r>
              <a:rPr lang="en-GB" altLang="en-US" sz="3200" b="1">
                <a:solidFill>
                  <a:schemeClr val="bg1"/>
                </a:solidFill>
              </a:rPr>
              <a:t>Dr Oge Ilozue</a:t>
            </a:r>
            <a:br>
              <a:rPr lang="en-GB" altLang="en-US" sz="3200" b="1">
                <a:solidFill>
                  <a:schemeClr val="bg1"/>
                </a:solidFill>
              </a:rPr>
            </a:br>
            <a:r>
              <a:rPr lang="en-GB" altLang="en-US" sz="3200" b="1">
                <a:solidFill>
                  <a:schemeClr val="bg1"/>
                </a:solidFill>
              </a:rPr>
              <a:t>Barnet LMC Chair</a:t>
            </a:r>
            <a:br>
              <a:rPr lang="en-GB" altLang="en-US" sz="3200" b="1">
                <a:solidFill>
                  <a:schemeClr val="bg1"/>
                </a:solidFill>
              </a:rPr>
            </a:br>
            <a:r>
              <a:rPr lang="en-GB" altLang="en-US" sz="3200" b="1">
                <a:solidFill>
                  <a:schemeClr val="bg1"/>
                </a:solidFill>
              </a:rPr>
              <a:t>Pan Barnet event 20</a:t>
            </a:r>
            <a:r>
              <a:rPr lang="en-GB" altLang="en-US" sz="3200" b="1" baseline="30000">
                <a:solidFill>
                  <a:schemeClr val="bg1"/>
                </a:solidFill>
              </a:rPr>
              <a:t>th</a:t>
            </a:r>
            <a:r>
              <a:rPr lang="en-GB" altLang="en-US" sz="3200" b="1">
                <a:solidFill>
                  <a:schemeClr val="bg1"/>
                </a:solidFill>
              </a:rPr>
              <a:t> April 2023</a:t>
            </a:r>
            <a:endParaRPr lang="en-US" altLang="ja-JP" sz="3200" b="1">
              <a:solidFill>
                <a:schemeClr val="bg1"/>
              </a:solidFill>
              <a:ea typeface="ＭＳ Ｐゴシック" pitchFamily="34" charset="-128"/>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49304D-072E-40E4-8101-EECB8A3FD8AB}"/>
              </a:ext>
            </a:extLst>
          </p:cNvPr>
          <p:cNvSpPr>
            <a:spLocks noGrp="1"/>
          </p:cNvSpPr>
          <p:nvPr>
            <p:ph idx="1"/>
          </p:nvPr>
        </p:nvSpPr>
        <p:spPr>
          <a:xfrm>
            <a:off x="843280" y="2524762"/>
            <a:ext cx="10972800" cy="2138679"/>
          </a:xfrm>
        </p:spPr>
        <p:txBody>
          <a:bodyPr/>
          <a:lstStyle/>
          <a:p>
            <a:pPr marL="0" indent="0">
              <a:buNone/>
            </a:pPr>
            <a:r>
              <a:rPr lang="en-GB" b="1">
                <a:cs typeface="Arial" charset="0"/>
              </a:rPr>
              <a:t>Only LMCs represent GPs and practice staff across the whole profession.</a:t>
            </a:r>
            <a:endParaRPr lang="en-GB" b="1"/>
          </a:p>
        </p:txBody>
      </p:sp>
    </p:spTree>
    <p:extLst>
      <p:ext uri="{BB962C8B-B14F-4D97-AF65-F5344CB8AC3E}">
        <p14:creationId xmlns:p14="http://schemas.microsoft.com/office/powerpoint/2010/main" val="380636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78C1-CC2E-4B74-1B33-C83D072DC93A}"/>
              </a:ext>
            </a:extLst>
          </p:cNvPr>
          <p:cNvSpPr>
            <a:spLocks noGrp="1"/>
          </p:cNvSpPr>
          <p:nvPr>
            <p:ph type="title"/>
          </p:nvPr>
        </p:nvSpPr>
        <p:spPr/>
        <p:txBody>
          <a:bodyPr/>
          <a:lstStyle/>
          <a:p>
            <a:r>
              <a:rPr lang="en-GB"/>
              <a:t>Barnet LMC</a:t>
            </a:r>
          </a:p>
        </p:txBody>
      </p:sp>
      <p:sp>
        <p:nvSpPr>
          <p:cNvPr id="6" name="Content Placeholder 5">
            <a:extLst>
              <a:ext uri="{FF2B5EF4-FFF2-40B4-BE49-F238E27FC236}">
                <a16:creationId xmlns:a16="http://schemas.microsoft.com/office/drawing/2014/main" id="{A661D62F-440C-4322-6CB1-9527CCAAB28A}"/>
              </a:ext>
            </a:extLst>
          </p:cNvPr>
          <p:cNvSpPr>
            <a:spLocks noGrp="1"/>
          </p:cNvSpPr>
          <p:nvPr>
            <p:ph idx="1"/>
          </p:nvPr>
        </p:nvSpPr>
        <p:spPr>
          <a:xfrm>
            <a:off x="609600" y="1284885"/>
            <a:ext cx="10972800" cy="4926728"/>
          </a:xfrm>
        </p:spPr>
        <p:txBody>
          <a:bodyPr/>
          <a:lstStyle/>
          <a:p>
            <a:r>
              <a:rPr lang="en-GB" sz="2133">
                <a:solidFill>
                  <a:schemeClr val="bg1"/>
                </a:solidFill>
              </a:rPr>
              <a:t>Chair – Dr Oge Ilozue (PCN2)</a:t>
            </a:r>
          </a:p>
          <a:p>
            <a:r>
              <a:rPr lang="en-GB" sz="2133">
                <a:solidFill>
                  <a:schemeClr val="bg1"/>
                </a:solidFill>
              </a:rPr>
              <a:t>Vice Chair – Dr Farzana </a:t>
            </a:r>
            <a:r>
              <a:rPr lang="en-GB" sz="2133" err="1">
                <a:solidFill>
                  <a:schemeClr val="bg1"/>
                </a:solidFill>
              </a:rPr>
              <a:t>Vanat</a:t>
            </a:r>
            <a:r>
              <a:rPr lang="en-GB" sz="2133">
                <a:solidFill>
                  <a:schemeClr val="bg1"/>
                </a:solidFill>
              </a:rPr>
              <a:t> (PCN6)</a:t>
            </a:r>
          </a:p>
          <a:p>
            <a:r>
              <a:rPr lang="en-GB" sz="2133">
                <a:solidFill>
                  <a:schemeClr val="bg1"/>
                </a:solidFill>
                <a:cs typeface="Calibri" panose="020F0502020204030204" pitchFamily="34" charset="0"/>
              </a:rPr>
              <a:t>Committee Members</a:t>
            </a:r>
          </a:p>
          <a:p>
            <a:pPr lvl="1"/>
            <a:r>
              <a:rPr lang="en-GB" sz="2133">
                <a:solidFill>
                  <a:schemeClr val="bg1"/>
                </a:solidFill>
                <a:cs typeface="Calibri" panose="020F0502020204030204" pitchFamily="34" charset="0"/>
              </a:rPr>
              <a:t>Dr Claire Braham (OOH/locum)</a:t>
            </a:r>
            <a:br>
              <a:rPr lang="en-GB" sz="2133">
                <a:solidFill>
                  <a:schemeClr val="bg1"/>
                </a:solidFill>
                <a:cs typeface="Calibri" panose="020F0502020204030204" pitchFamily="34" charset="0"/>
              </a:rPr>
            </a:br>
            <a:r>
              <a:rPr lang="en-GB" sz="2133">
                <a:solidFill>
                  <a:schemeClr val="bg1"/>
                </a:solidFill>
                <a:cs typeface="Calibri" panose="020F0502020204030204" pitchFamily="34" charset="0"/>
              </a:rPr>
              <a:t>Dr Neel Clements (PCN 1W)</a:t>
            </a:r>
            <a:br>
              <a:rPr lang="en-GB" sz="2133">
                <a:solidFill>
                  <a:schemeClr val="bg1"/>
                </a:solidFill>
                <a:cs typeface="Calibri" panose="020F0502020204030204" pitchFamily="34" charset="0"/>
              </a:rPr>
            </a:br>
            <a:r>
              <a:rPr lang="en-GB" sz="2133">
                <a:solidFill>
                  <a:schemeClr val="bg1"/>
                </a:solidFill>
                <a:cs typeface="Calibri" panose="020F0502020204030204" pitchFamily="34" charset="0"/>
              </a:rPr>
              <a:t>Dr Hayley Dawson (PCN 1D)</a:t>
            </a:r>
            <a:br>
              <a:rPr lang="en-GB" sz="2133">
                <a:solidFill>
                  <a:schemeClr val="bg1"/>
                </a:solidFill>
                <a:cs typeface="Calibri" panose="020F0502020204030204" pitchFamily="34" charset="0"/>
              </a:rPr>
            </a:br>
            <a:r>
              <a:rPr lang="en-GB" sz="2133">
                <a:solidFill>
                  <a:schemeClr val="bg1"/>
                </a:solidFill>
                <a:cs typeface="Calibri" panose="020F0502020204030204" pitchFamily="34" charset="0"/>
              </a:rPr>
              <a:t>Dr Martin Harris (PCN6)</a:t>
            </a:r>
            <a:br>
              <a:rPr lang="en-GB" sz="2133">
                <a:solidFill>
                  <a:schemeClr val="bg1"/>
                </a:solidFill>
                <a:cs typeface="Calibri" panose="020F0502020204030204" pitchFamily="34" charset="0"/>
              </a:rPr>
            </a:br>
            <a:r>
              <a:rPr lang="en-GB" sz="2133">
                <a:solidFill>
                  <a:schemeClr val="bg1"/>
                </a:solidFill>
                <a:cs typeface="Calibri" panose="020F0502020204030204" pitchFamily="34" charset="0"/>
              </a:rPr>
              <a:t>Dr Jacqueline </a:t>
            </a:r>
            <a:r>
              <a:rPr lang="en-GB" sz="2133" err="1">
                <a:solidFill>
                  <a:schemeClr val="bg1"/>
                </a:solidFill>
                <a:cs typeface="Calibri" panose="020F0502020204030204" pitchFamily="34" charset="0"/>
              </a:rPr>
              <a:t>Santhouse</a:t>
            </a:r>
            <a:r>
              <a:rPr lang="en-GB" sz="2133">
                <a:solidFill>
                  <a:schemeClr val="bg1"/>
                </a:solidFill>
                <a:cs typeface="Calibri" panose="020F0502020204030204" pitchFamily="34" charset="0"/>
              </a:rPr>
              <a:t> (PCN1W)</a:t>
            </a:r>
          </a:p>
          <a:p>
            <a:r>
              <a:rPr lang="en-GB" sz="2133">
                <a:solidFill>
                  <a:schemeClr val="bg1"/>
                </a:solidFill>
                <a:cs typeface="Calibri" panose="020F0502020204030204" pitchFamily="34" charset="0"/>
              </a:rPr>
              <a:t>Co-opted members – Dr Sinan Malley (VTS representative) </a:t>
            </a:r>
          </a:p>
          <a:p>
            <a:pPr>
              <a:buFont typeface="Arial" panose="020B0604020202020204" pitchFamily="34" charset="0"/>
              <a:buChar char="•"/>
            </a:pPr>
            <a:r>
              <a:rPr lang="en-GB" sz="2133">
                <a:solidFill>
                  <a:schemeClr val="bg1"/>
                </a:solidFill>
                <a:cs typeface="Calibri" panose="020F0502020204030204" pitchFamily="34" charset="0"/>
              </a:rPr>
              <a:t>Observers</a:t>
            </a:r>
          </a:p>
          <a:p>
            <a:pPr lvl="1">
              <a:buFont typeface="Arial" panose="020B0604020202020204" pitchFamily="34" charset="0"/>
              <a:buChar char="•"/>
            </a:pPr>
            <a:r>
              <a:rPr lang="en-GB" sz="2133">
                <a:solidFill>
                  <a:schemeClr val="bg1"/>
                </a:solidFill>
                <a:cs typeface="Calibri" panose="020F0502020204030204" pitchFamily="34" charset="0"/>
              </a:rPr>
              <a:t>Sandra Anderson (PCN manager observer – PCN3)</a:t>
            </a:r>
            <a:br>
              <a:rPr lang="en-GB" sz="2133">
                <a:solidFill>
                  <a:schemeClr val="bg1"/>
                </a:solidFill>
                <a:cs typeface="Calibri" panose="020F0502020204030204" pitchFamily="34" charset="0"/>
              </a:rPr>
            </a:br>
            <a:r>
              <a:rPr lang="en-GB" sz="2133">
                <a:solidFill>
                  <a:schemeClr val="bg1"/>
                </a:solidFill>
                <a:cs typeface="Calibri" panose="020F0502020204030204" pitchFamily="34" charset="0"/>
              </a:rPr>
              <a:t>Saira Khan (Practice nurse observer – PCN1D)</a:t>
            </a:r>
            <a:br>
              <a:rPr lang="en-GB" sz="2133">
                <a:solidFill>
                  <a:schemeClr val="bg1"/>
                </a:solidFill>
                <a:cs typeface="Calibri" panose="020F0502020204030204" pitchFamily="34" charset="0"/>
              </a:rPr>
            </a:br>
            <a:r>
              <a:rPr lang="en-GB" sz="2133">
                <a:solidFill>
                  <a:schemeClr val="bg1"/>
                </a:solidFill>
              </a:rPr>
              <a:t>Sanja </a:t>
            </a:r>
            <a:r>
              <a:rPr lang="en-GB" sz="2133" err="1">
                <a:solidFill>
                  <a:schemeClr val="bg1"/>
                </a:solidFill>
              </a:rPr>
              <a:t>Todorovic</a:t>
            </a:r>
            <a:r>
              <a:rPr lang="en-GB" sz="2133">
                <a:solidFill>
                  <a:schemeClr val="bg1"/>
                </a:solidFill>
              </a:rPr>
              <a:t> </a:t>
            </a:r>
            <a:r>
              <a:rPr lang="en-GB" sz="2133">
                <a:solidFill>
                  <a:schemeClr val="bg1"/>
                </a:solidFill>
                <a:cs typeface="Calibri" panose="020F0502020204030204" pitchFamily="34" charset="0"/>
              </a:rPr>
              <a:t>(Practice manager observer – PCN1W)</a:t>
            </a:r>
          </a:p>
        </p:txBody>
      </p:sp>
    </p:spTree>
    <p:extLst>
      <p:ext uri="{BB962C8B-B14F-4D97-AF65-F5344CB8AC3E}">
        <p14:creationId xmlns:p14="http://schemas.microsoft.com/office/powerpoint/2010/main" val="201348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able&#10;&#10;Description automatically generated">
            <a:extLst>
              <a:ext uri="{FF2B5EF4-FFF2-40B4-BE49-F238E27FC236}">
                <a16:creationId xmlns:a16="http://schemas.microsoft.com/office/drawing/2014/main" id="{16821371-EED1-C1BB-4FFB-65F97B06DE60}"/>
              </a:ext>
            </a:extLst>
          </p:cNvPr>
          <p:cNvPicPr>
            <a:picLocks noChangeAspect="1"/>
          </p:cNvPicPr>
          <p:nvPr/>
        </p:nvPicPr>
        <p:blipFill>
          <a:blip r:embed="rId2"/>
          <a:stretch>
            <a:fillRect/>
          </a:stretch>
        </p:blipFill>
        <p:spPr>
          <a:xfrm>
            <a:off x="2230583" y="1081859"/>
            <a:ext cx="8304809" cy="4694281"/>
          </a:xfrm>
          <a:prstGeom prst="rect">
            <a:avLst/>
          </a:prstGeom>
        </p:spPr>
      </p:pic>
    </p:spTree>
    <p:extLst>
      <p:ext uri="{BB962C8B-B14F-4D97-AF65-F5344CB8AC3E}">
        <p14:creationId xmlns:p14="http://schemas.microsoft.com/office/powerpoint/2010/main" val="134522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267" b="1"/>
              <a:t>Current LMC activity</a:t>
            </a:r>
          </a:p>
        </p:txBody>
      </p:sp>
      <p:sp>
        <p:nvSpPr>
          <p:cNvPr id="3" name="Content Placeholder 2"/>
          <p:cNvSpPr>
            <a:spLocks noGrp="1"/>
          </p:cNvSpPr>
          <p:nvPr>
            <p:ph idx="1"/>
          </p:nvPr>
        </p:nvSpPr>
        <p:spPr>
          <a:xfrm>
            <a:off x="330926" y="1259859"/>
            <a:ext cx="10828340" cy="4525963"/>
          </a:xfrm>
        </p:spPr>
        <p:txBody>
          <a:bodyPr/>
          <a:lstStyle/>
          <a:p>
            <a:pPr marL="0" indent="0">
              <a:buNone/>
            </a:pPr>
            <a:r>
              <a:rPr lang="en-GB" sz="2933"/>
              <a:t>With strong support from the expert teams at Londonwide LMCs, your LMC is:</a:t>
            </a:r>
          </a:p>
          <a:p>
            <a:r>
              <a:rPr lang="en-GB" sz="2933"/>
              <a:t>Involved in local leadership – Barnet GP Cabinet</a:t>
            </a:r>
          </a:p>
          <a:p>
            <a:r>
              <a:rPr lang="en-GB" sz="2933"/>
              <a:t>Tracking contractual funding streams and challenging where they are not reaching practices.</a:t>
            </a:r>
          </a:p>
          <a:p>
            <a:r>
              <a:rPr lang="en-GB" sz="2933"/>
              <a:t>Working on local enhanced service changes. Barnet currently has 14 LCS’ available to sign up for </a:t>
            </a:r>
          </a:p>
          <a:p>
            <a:r>
              <a:rPr lang="en-GB" sz="2933"/>
              <a:t>Protecting and maintaining funding for IT such as </a:t>
            </a:r>
            <a:r>
              <a:rPr lang="en-GB" sz="2933" err="1"/>
              <a:t>Accurx</a:t>
            </a:r>
            <a:r>
              <a:rPr lang="en-GB" sz="2933"/>
              <a:t>.</a:t>
            </a:r>
          </a:p>
          <a:p>
            <a:r>
              <a:rPr lang="en-GB" sz="2933"/>
              <a:t>Tackling the interface between general practice and hospital trusts.</a:t>
            </a:r>
          </a:p>
        </p:txBody>
      </p:sp>
    </p:spTree>
    <p:extLst>
      <p:ext uri="{BB962C8B-B14F-4D97-AF65-F5344CB8AC3E}">
        <p14:creationId xmlns:p14="http://schemas.microsoft.com/office/powerpoint/2010/main" val="1242790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9DE-7819-4833-A311-57A580344016}"/>
              </a:ext>
            </a:extLst>
          </p:cNvPr>
          <p:cNvSpPr>
            <a:spLocks noGrp="1"/>
          </p:cNvSpPr>
          <p:nvPr>
            <p:ph type="title"/>
          </p:nvPr>
        </p:nvSpPr>
        <p:spPr/>
        <p:txBody>
          <a:bodyPr/>
          <a:lstStyle/>
          <a:p>
            <a:r>
              <a:rPr lang="en-GB" sz="4267" b="1"/>
              <a:t>Role of local medical committees</a:t>
            </a:r>
          </a:p>
        </p:txBody>
      </p:sp>
      <p:sp>
        <p:nvSpPr>
          <p:cNvPr id="3" name="Content Placeholder 2">
            <a:extLst>
              <a:ext uri="{FF2B5EF4-FFF2-40B4-BE49-F238E27FC236}">
                <a16:creationId xmlns:a16="http://schemas.microsoft.com/office/drawing/2014/main" id="{67FE8045-A56A-447A-BE43-26E25E0A970A}"/>
              </a:ext>
            </a:extLst>
          </p:cNvPr>
          <p:cNvSpPr>
            <a:spLocks noGrp="1"/>
          </p:cNvSpPr>
          <p:nvPr>
            <p:ph idx="1"/>
          </p:nvPr>
        </p:nvSpPr>
        <p:spPr>
          <a:xfrm>
            <a:off x="483809" y="1611013"/>
            <a:ext cx="10972800" cy="4525963"/>
          </a:xfrm>
        </p:spPr>
        <p:txBody>
          <a:bodyPr/>
          <a:lstStyle/>
          <a:p>
            <a:r>
              <a:rPr lang="en-GB" sz="2933">
                <a:ea typeface="Times New Roman" panose="02020603050405020304" pitchFamily="18" charset="0"/>
                <a:cs typeface="Calibri" panose="020F0502020204030204" pitchFamily="34" charset="0"/>
              </a:rPr>
              <a:t>Democratically elected, representing all GPs at all levels.</a:t>
            </a:r>
          </a:p>
          <a:p>
            <a:r>
              <a:rPr lang="en-GB" sz="2933">
                <a:ea typeface="Times New Roman" panose="02020603050405020304" pitchFamily="18" charset="0"/>
                <a:cs typeface="Calibri" panose="020F0502020204030204" pitchFamily="34" charset="0"/>
              </a:rPr>
              <a:t>Not trade union (this is the role of the BMA and other unions). </a:t>
            </a:r>
            <a:endParaRPr lang="en-GB" sz="2933">
              <a:ea typeface="Calibri" panose="020F0502020204030204" pitchFamily="34" charset="0"/>
              <a:cs typeface="Calibri" panose="020F0502020204030204" pitchFamily="34" charset="0"/>
            </a:endParaRPr>
          </a:p>
          <a:p>
            <a:r>
              <a:rPr lang="en-GB" sz="2933">
                <a:ea typeface="Times New Roman" panose="02020603050405020304" pitchFamily="18" charset="0"/>
                <a:cs typeface="Calibri" panose="020F0502020204030204" pitchFamily="34" charset="0"/>
              </a:rPr>
              <a:t>Recognised by commissioners since the 1911 National Health Insurance Act acknowledged independent contractor GPs.</a:t>
            </a:r>
          </a:p>
          <a:p>
            <a:r>
              <a:rPr lang="en-US" sz="2933" err="1">
                <a:ea typeface="Times New Roman" panose="02020603050405020304" pitchFamily="18" charset="0"/>
                <a:cs typeface="Calibri" panose="020F0502020204030204" pitchFamily="34" charset="0"/>
              </a:rPr>
              <a:t>Recognised</a:t>
            </a:r>
            <a:r>
              <a:rPr lang="en-US" sz="2933">
                <a:ea typeface="Times New Roman" panose="02020603050405020304" pitchFamily="18" charset="0"/>
                <a:cs typeface="Calibri" panose="020F0502020204030204" pitchFamily="34" charset="0"/>
              </a:rPr>
              <a:t> by the newly created NHS in 1948 as the independent professional body representing GPs.</a:t>
            </a:r>
            <a:endParaRPr lang="en-GB" sz="2933">
              <a:ea typeface="Times New Roman" panose="02020603050405020304" pitchFamily="18" charset="0"/>
              <a:cs typeface="Calibri" panose="020F0502020204030204" pitchFamily="34" charset="0"/>
            </a:endParaRPr>
          </a:p>
          <a:p>
            <a:r>
              <a:rPr lang="en-GB" sz="2933">
                <a:ea typeface="Times New Roman" panose="02020603050405020304" pitchFamily="18" charset="0"/>
                <a:cs typeface="Calibri" panose="020F0502020204030204" pitchFamily="34" charset="0"/>
              </a:rPr>
              <a:t>Open, transparent, fair and offering equal opportunities, accountable to only the GPs they represent. Free to speak up on behalf of GPs, practices, and patients when others cannot.</a:t>
            </a:r>
            <a:endParaRPr lang="en-GB" sz="2933">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229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9DE-7819-4833-A311-57A580344016}"/>
              </a:ext>
            </a:extLst>
          </p:cNvPr>
          <p:cNvSpPr>
            <a:spLocks noGrp="1"/>
          </p:cNvSpPr>
          <p:nvPr>
            <p:ph type="title"/>
          </p:nvPr>
        </p:nvSpPr>
        <p:spPr/>
        <p:txBody>
          <a:bodyPr/>
          <a:lstStyle/>
          <a:p>
            <a:r>
              <a:rPr lang="en-GB" sz="4267" b="1"/>
              <a:t>Role of local medical committees (cont.)</a:t>
            </a:r>
          </a:p>
        </p:txBody>
      </p:sp>
      <p:sp>
        <p:nvSpPr>
          <p:cNvPr id="3" name="Content Placeholder 2">
            <a:extLst>
              <a:ext uri="{FF2B5EF4-FFF2-40B4-BE49-F238E27FC236}">
                <a16:creationId xmlns:a16="http://schemas.microsoft.com/office/drawing/2014/main" id="{67FE8045-A56A-447A-BE43-26E25E0A970A}"/>
              </a:ext>
            </a:extLst>
          </p:cNvPr>
          <p:cNvSpPr>
            <a:spLocks noGrp="1"/>
          </p:cNvSpPr>
          <p:nvPr>
            <p:ph idx="1"/>
          </p:nvPr>
        </p:nvSpPr>
        <p:spPr>
          <a:xfrm>
            <a:off x="344472" y="1472719"/>
            <a:ext cx="10972800" cy="4525963"/>
          </a:xfrm>
        </p:spPr>
        <p:txBody>
          <a:bodyPr/>
          <a:lstStyle/>
          <a:p>
            <a:r>
              <a:rPr lang="en-GB" sz="2933">
                <a:ea typeface="Times New Roman" panose="02020603050405020304" pitchFamily="18" charset="0"/>
                <a:cs typeface="Calibri" panose="020F0502020204030204" pitchFamily="34" charset="0"/>
              </a:rPr>
              <a:t>Consult with NHS bodies, integrated care systems (ICBs), local councils, police on issues that relate to general practice.</a:t>
            </a:r>
          </a:p>
          <a:p>
            <a:pPr>
              <a:spcBef>
                <a:spcPts val="0"/>
              </a:spcBef>
              <a:spcAft>
                <a:spcPts val="0"/>
              </a:spcAft>
            </a:pPr>
            <a:r>
              <a:rPr lang="en-GB" sz="2933">
                <a:ea typeface="Times New Roman" panose="02020603050405020304" pitchFamily="18" charset="0"/>
                <a:cs typeface="Calibri" panose="020F0502020204030204" pitchFamily="34" charset="0"/>
              </a:rPr>
              <a:t>Work for and support individual GPs and practices and be the professional voice of general practice at a local level.</a:t>
            </a:r>
          </a:p>
          <a:p>
            <a:pPr>
              <a:spcBef>
                <a:spcPts val="0"/>
              </a:spcBef>
              <a:spcAft>
                <a:spcPts val="0"/>
              </a:spcAft>
            </a:pPr>
            <a:r>
              <a:rPr lang="en-GB" sz="2933">
                <a:ea typeface="Times New Roman" panose="02020603050405020304" pitchFamily="18" charset="0"/>
                <a:cs typeface="Calibri" panose="020F0502020204030204" pitchFamily="34" charset="0"/>
              </a:rPr>
              <a:t>Support GPs via knowledge of contracts, systems, stakeholders at all levels, including borough, ICB, region and national.</a:t>
            </a:r>
          </a:p>
          <a:p>
            <a:pPr>
              <a:spcBef>
                <a:spcPts val="0"/>
              </a:spcBef>
              <a:spcAft>
                <a:spcPts val="0"/>
              </a:spcAft>
            </a:pPr>
            <a:r>
              <a:rPr lang="en-GB" sz="2933">
                <a:ea typeface="Times New Roman" panose="02020603050405020304" pitchFamily="18" charset="0"/>
                <a:cs typeface="Calibri" panose="020F0502020204030204" pitchFamily="34" charset="0"/>
              </a:rPr>
              <a:t>Inform and engage with workforce development, planning, education and training for all roles within general practice.</a:t>
            </a:r>
            <a:endParaRPr lang="en-GB" sz="2933">
              <a:cs typeface="Calibri" panose="020F0502020204030204" pitchFamily="34" charset="0"/>
            </a:endParaRPr>
          </a:p>
        </p:txBody>
      </p:sp>
    </p:spTree>
    <p:extLst>
      <p:ext uri="{BB962C8B-B14F-4D97-AF65-F5344CB8AC3E}">
        <p14:creationId xmlns:p14="http://schemas.microsoft.com/office/powerpoint/2010/main" val="977575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204053"/>
            <a:ext cx="10972800" cy="1143000"/>
          </a:xfrm>
        </p:spPr>
        <p:txBody>
          <a:bodyPr/>
          <a:lstStyle/>
          <a:p>
            <a:r>
              <a:rPr lang="en-GB" altLang="en-US" sz="4267" b="1" err="1"/>
              <a:t>Londonwide</a:t>
            </a:r>
            <a:r>
              <a:rPr lang="en-GB" altLang="en-US" sz="4267" b="1"/>
              <a:t> LMCs</a:t>
            </a:r>
          </a:p>
        </p:txBody>
      </p:sp>
      <p:sp>
        <p:nvSpPr>
          <p:cNvPr id="14339" name="Content Placeholder 2"/>
          <p:cNvSpPr>
            <a:spLocks noGrp="1"/>
          </p:cNvSpPr>
          <p:nvPr>
            <p:ph idx="1"/>
          </p:nvPr>
        </p:nvSpPr>
        <p:spPr>
          <a:xfrm>
            <a:off x="307701" y="1397350"/>
            <a:ext cx="11721739" cy="4629108"/>
          </a:xfrm>
        </p:spPr>
        <p:txBody>
          <a:bodyPr/>
          <a:lstStyle/>
          <a:p>
            <a:r>
              <a:rPr lang="en-GB" sz="2800"/>
              <a:t>Clinically-led independent voice of GPs in the Capital.</a:t>
            </a:r>
          </a:p>
          <a:p>
            <a:r>
              <a:rPr lang="en-GB" sz="2800"/>
              <a:t>Formed in 2002 as a confederation of nearly all LMCs in London.</a:t>
            </a:r>
          </a:p>
          <a:p>
            <a:r>
              <a:rPr lang="en-US" sz="2800"/>
              <a:t>Supports and represents over 7,000 GPs and over 1,100 practices through our family of 27 locally elected committees representing GPs, practice teams and their networks delivering  contracts in their patient communities</a:t>
            </a:r>
          </a:p>
          <a:p>
            <a:r>
              <a:rPr lang="en-US" sz="2800"/>
              <a:t>Staffed by a team of 50+ clinical and professional experts skilled in regulation, contract management and negotiation, HR, public affairs and stakeholder engagement, PR and marketing, media relations, education and training, data governance, professional development... </a:t>
            </a:r>
          </a:p>
          <a:p>
            <a:pPr marL="0" indent="0">
              <a:buNone/>
            </a:pPr>
            <a:r>
              <a:rPr lang="en-US" sz="2800"/>
              <a:t>      … all dedicated solely to supporting London practices.</a:t>
            </a:r>
          </a:p>
        </p:txBody>
      </p:sp>
    </p:spTree>
    <p:extLst>
      <p:ext uri="{BB962C8B-B14F-4D97-AF65-F5344CB8AC3E}">
        <p14:creationId xmlns:p14="http://schemas.microsoft.com/office/powerpoint/2010/main" val="129589954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267" b="1"/>
              <a:t>Participating in your LMC</a:t>
            </a:r>
          </a:p>
        </p:txBody>
      </p:sp>
      <p:sp>
        <p:nvSpPr>
          <p:cNvPr id="3" name="Content Placeholder 2"/>
          <p:cNvSpPr>
            <a:spLocks noGrp="1"/>
          </p:cNvSpPr>
          <p:nvPr>
            <p:ph idx="1"/>
          </p:nvPr>
        </p:nvSpPr>
        <p:spPr>
          <a:xfrm>
            <a:off x="330926" y="1567131"/>
            <a:ext cx="11251473" cy="4525963"/>
          </a:xfrm>
        </p:spPr>
        <p:txBody>
          <a:bodyPr/>
          <a:lstStyle/>
          <a:p>
            <a:r>
              <a:rPr lang="en-GB" sz="2933"/>
              <a:t>Spring and summer 2023 is the next election period.</a:t>
            </a:r>
          </a:p>
          <a:p>
            <a:r>
              <a:rPr lang="en-GB" sz="2933"/>
              <a:t>Any NHS GP working in the area may stand for election.</a:t>
            </a:r>
          </a:p>
          <a:p>
            <a:r>
              <a:rPr lang="en-GB" sz="2933"/>
              <a:t>Members are reimbursed for time spent on certain LMC activities.</a:t>
            </a:r>
          </a:p>
          <a:p>
            <a:r>
              <a:rPr lang="en-GB" sz="2933"/>
              <a:t>Trainee GPs, nurses, practice managers and other roles play an active part in representing their peers, with observer posts filled once the election cycle has completed in the autumn.</a:t>
            </a:r>
          </a:p>
          <a:p>
            <a:endParaRPr lang="en-GB" sz="2933"/>
          </a:p>
        </p:txBody>
      </p:sp>
    </p:spTree>
    <p:extLst>
      <p:ext uri="{BB962C8B-B14F-4D97-AF65-F5344CB8AC3E}">
        <p14:creationId xmlns:p14="http://schemas.microsoft.com/office/powerpoint/2010/main" val="303184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267" b="1"/>
              <a:t>Key election dates</a:t>
            </a:r>
          </a:p>
        </p:txBody>
      </p:sp>
      <p:sp>
        <p:nvSpPr>
          <p:cNvPr id="3" name="Content Placeholder 2"/>
          <p:cNvSpPr>
            <a:spLocks noGrp="1"/>
          </p:cNvSpPr>
          <p:nvPr>
            <p:ph idx="1"/>
          </p:nvPr>
        </p:nvSpPr>
        <p:spPr>
          <a:xfrm>
            <a:off x="330926" y="1419344"/>
            <a:ext cx="11251473" cy="4525963"/>
          </a:xfrm>
        </p:spPr>
        <p:txBody>
          <a:bodyPr/>
          <a:lstStyle/>
          <a:p>
            <a:r>
              <a:rPr lang="en-GB" sz="2933"/>
              <a:t>Last week of April: nomination packs issued.</a:t>
            </a:r>
          </a:p>
          <a:p>
            <a:r>
              <a:rPr lang="en-GB" sz="2933"/>
              <a:t>Wednesday 10 May, 1:00pm: first online networking event where GPs interested in standing can learn more about LMC membership.</a:t>
            </a:r>
          </a:p>
          <a:p>
            <a:r>
              <a:rPr lang="en-GB" sz="2933"/>
              <a:t>Thursday 11 May, 1:00pm: second online networking event.</a:t>
            </a:r>
          </a:p>
          <a:p>
            <a:r>
              <a:rPr lang="en-GB" sz="2933"/>
              <a:t>Friday 26 May, 5:00pm: nominations close.</a:t>
            </a:r>
          </a:p>
          <a:p>
            <a:r>
              <a:rPr lang="en-GB" sz="2933"/>
              <a:t>Monday 26 June: voting papers go out in areas where there are more nominated candidates than LMC places.</a:t>
            </a:r>
          </a:p>
          <a:p>
            <a:r>
              <a:rPr lang="en-GB" sz="2933"/>
              <a:t>Tuesday 25 July, 12:00pm: voting closes.</a:t>
            </a:r>
          </a:p>
          <a:p>
            <a:r>
              <a:rPr lang="en-GB" sz="2933"/>
              <a:t>Monday 31 July: results published.</a:t>
            </a:r>
          </a:p>
        </p:txBody>
      </p:sp>
    </p:spTree>
    <p:extLst>
      <p:ext uri="{BB962C8B-B14F-4D97-AF65-F5344CB8AC3E}">
        <p14:creationId xmlns:p14="http://schemas.microsoft.com/office/powerpoint/2010/main" val="370347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267" b="1"/>
              <a:t>Get involved</a:t>
            </a:r>
          </a:p>
        </p:txBody>
      </p:sp>
      <p:sp>
        <p:nvSpPr>
          <p:cNvPr id="3" name="Content Placeholder 2"/>
          <p:cNvSpPr>
            <a:spLocks noGrp="1"/>
          </p:cNvSpPr>
          <p:nvPr>
            <p:ph idx="1"/>
          </p:nvPr>
        </p:nvSpPr>
        <p:spPr>
          <a:xfrm>
            <a:off x="609600" y="1532708"/>
            <a:ext cx="5950857" cy="4608696"/>
          </a:xfrm>
        </p:spPr>
        <p:txBody>
          <a:bodyPr/>
          <a:lstStyle/>
          <a:p>
            <a:r>
              <a:rPr lang="en-GB" sz="2933" b="1"/>
              <a:t>Update your details</a:t>
            </a:r>
            <a:br>
              <a:rPr lang="en-GB" sz="2933" b="1"/>
            </a:br>
            <a:r>
              <a:rPr lang="en-GB" sz="2933">
                <a:hlinkClick r:id="rId3"/>
              </a:rPr>
              <a:t>brt@lmc.org.uk</a:t>
            </a:r>
            <a:endParaRPr lang="en-GB" sz="2933"/>
          </a:p>
          <a:p>
            <a:pPr>
              <a:buFont typeface="Arial" panose="020B0604020202020204" pitchFamily="34" charset="0"/>
              <a:buChar char="•"/>
            </a:pPr>
            <a:r>
              <a:rPr lang="en-GB" sz="2933" b="1">
                <a:cs typeface="Calibri" panose="020F0502020204030204" pitchFamily="34" charset="0"/>
              </a:rPr>
              <a:t>Elections page</a:t>
            </a:r>
            <a:br>
              <a:rPr lang="en-GB" sz="2933">
                <a:cs typeface="Calibri" panose="020F0502020204030204" pitchFamily="34" charset="0"/>
              </a:rPr>
            </a:br>
            <a:r>
              <a:rPr lang="en-GB" sz="2933">
                <a:cs typeface="Calibri" panose="020F0502020204030204" pitchFamily="34" charset="0"/>
                <a:hlinkClick r:id="rId4"/>
              </a:rPr>
              <a:t>lmc.org.uk/elections</a:t>
            </a:r>
            <a:endParaRPr lang="en-GB" sz="2933">
              <a:cs typeface="Calibri" panose="020F0502020204030204" pitchFamily="34" charset="0"/>
            </a:endParaRPr>
          </a:p>
          <a:p>
            <a:pPr>
              <a:buFont typeface="Arial" panose="020B0604020202020204" pitchFamily="34" charset="0"/>
              <a:buChar char="•"/>
            </a:pPr>
            <a:r>
              <a:rPr lang="en-GB" sz="2933" b="1"/>
              <a:t>General enquiries</a:t>
            </a:r>
            <a:br>
              <a:rPr lang="en-GB" sz="2933" b="1"/>
            </a:br>
            <a:r>
              <a:rPr lang="en-GB" sz="2933">
                <a:hlinkClick r:id="rId5"/>
              </a:rPr>
              <a:t>info@lmc.org.uk</a:t>
            </a:r>
            <a:endParaRPr lang="en-GB" sz="2933">
              <a:cs typeface="Calibri" panose="020F0502020204030204" pitchFamily="34" charset="0"/>
            </a:endParaRPr>
          </a:p>
        </p:txBody>
      </p:sp>
      <p:sp>
        <p:nvSpPr>
          <p:cNvPr id="4" name="Rectangle 3">
            <a:extLst>
              <a:ext uri="{FF2B5EF4-FFF2-40B4-BE49-F238E27FC236}">
                <a16:creationId xmlns:a16="http://schemas.microsoft.com/office/drawing/2014/main" id="{AD7B868E-5924-41BF-B4FF-E743D14D5399}"/>
              </a:ext>
            </a:extLst>
          </p:cNvPr>
          <p:cNvSpPr>
            <a:spLocks/>
          </p:cNvSpPr>
          <p:nvPr/>
        </p:nvSpPr>
        <p:spPr>
          <a:xfrm>
            <a:off x="5791378" y="1532709"/>
            <a:ext cx="5950857" cy="2800382"/>
          </a:xfrm>
          <a:prstGeom prst="rect">
            <a:avLst/>
          </a:prstGeom>
        </p:spPr>
        <p:txBody>
          <a:bodyPr wrap="square">
            <a:spAutoFit/>
          </a:bodyPr>
          <a:lstStyle/>
          <a:p>
            <a:pPr marL="457189" indent="-457189" defTabSz="609585" fontAlgn="base">
              <a:spcBef>
                <a:spcPct val="0"/>
              </a:spcBef>
              <a:spcAft>
                <a:spcPct val="0"/>
              </a:spcAft>
              <a:buFont typeface="Arial" panose="020B0604020202020204" pitchFamily="34" charset="0"/>
              <a:buChar char="•"/>
            </a:pPr>
            <a:r>
              <a:rPr lang="en-GB" sz="2933" b="1">
                <a:solidFill>
                  <a:srgbClr val="FFFFFF"/>
                </a:solidFill>
                <a:latin typeface="Calibri" panose="020F0502020204030204" pitchFamily="34" charset="0"/>
                <a:cs typeface="Calibri" panose="020F0502020204030204" pitchFamily="34" charset="0"/>
              </a:rPr>
              <a:t>Twitter</a:t>
            </a:r>
            <a:br>
              <a:rPr lang="en-GB" sz="2933">
                <a:solidFill>
                  <a:srgbClr val="FFFFFF"/>
                </a:solidFill>
                <a:latin typeface="Calibri" panose="020F0502020204030204" pitchFamily="34" charset="0"/>
                <a:cs typeface="Calibri" panose="020F0502020204030204" pitchFamily="34" charset="0"/>
              </a:rPr>
            </a:br>
            <a:r>
              <a:rPr lang="en-GB" sz="2933">
                <a:solidFill>
                  <a:srgbClr val="FFFFFF"/>
                </a:solidFill>
                <a:latin typeface="Calibri" panose="020F0502020204030204" pitchFamily="34" charset="0"/>
                <a:cs typeface="Calibri" panose="020F0502020204030204" pitchFamily="34" charset="0"/>
                <a:hlinkClick r:id="rId6"/>
              </a:rPr>
              <a:t>twitter.com/</a:t>
            </a:r>
            <a:r>
              <a:rPr lang="en-GB" sz="2933" err="1">
                <a:solidFill>
                  <a:srgbClr val="FFFFFF"/>
                </a:solidFill>
                <a:latin typeface="Calibri" panose="020F0502020204030204" pitchFamily="34" charset="0"/>
                <a:cs typeface="Calibri" panose="020F0502020204030204" pitchFamily="34" charset="0"/>
                <a:hlinkClick r:id="rId6"/>
              </a:rPr>
              <a:t>LondonwideLMCs</a:t>
            </a:r>
            <a:endParaRPr lang="en-GB" sz="2933">
              <a:solidFill>
                <a:srgbClr val="FFFFFF"/>
              </a:solidFill>
              <a:latin typeface="Calibri" panose="020F0502020204030204" pitchFamily="34" charset="0"/>
              <a:cs typeface="Calibri" panose="020F0502020204030204" pitchFamily="34" charset="0"/>
            </a:endParaRPr>
          </a:p>
          <a:p>
            <a:pPr marL="457189" indent="-457189" defTabSz="609585" fontAlgn="base">
              <a:spcBef>
                <a:spcPct val="0"/>
              </a:spcBef>
              <a:spcAft>
                <a:spcPct val="0"/>
              </a:spcAft>
              <a:buFont typeface="Arial" panose="020B0604020202020204" pitchFamily="34" charset="0"/>
              <a:buChar char="•"/>
            </a:pPr>
            <a:r>
              <a:rPr lang="en-GB" sz="2933" b="1">
                <a:solidFill>
                  <a:srgbClr val="FFFFFF"/>
                </a:solidFill>
                <a:latin typeface="Calibri" panose="020F0502020204030204" pitchFamily="34" charset="0"/>
                <a:cs typeface="Calibri" panose="020F0502020204030204" pitchFamily="34" charset="0"/>
              </a:rPr>
              <a:t>LinkedIn</a:t>
            </a:r>
            <a:br>
              <a:rPr lang="en-GB" sz="2933">
                <a:solidFill>
                  <a:srgbClr val="FFFFFF"/>
                </a:solidFill>
                <a:latin typeface="Calibri" panose="020F0502020204030204" pitchFamily="34" charset="0"/>
                <a:cs typeface="Calibri" panose="020F0502020204030204" pitchFamily="34" charset="0"/>
              </a:rPr>
            </a:br>
            <a:r>
              <a:rPr lang="en-GB" sz="2933">
                <a:solidFill>
                  <a:srgbClr val="FFFFFF"/>
                </a:solidFill>
                <a:latin typeface="Calibri" panose="020F0502020204030204" pitchFamily="34" charset="0"/>
                <a:cs typeface="Calibri" panose="020F0502020204030204" pitchFamily="34" charset="0"/>
                <a:hlinkClick r:id="rId7"/>
              </a:rPr>
              <a:t>facebook.com/</a:t>
            </a:r>
            <a:r>
              <a:rPr lang="en-GB" sz="2933" err="1">
                <a:solidFill>
                  <a:srgbClr val="FFFFFF"/>
                </a:solidFill>
                <a:latin typeface="Calibri" panose="020F0502020204030204" pitchFamily="34" charset="0"/>
                <a:cs typeface="Calibri" panose="020F0502020204030204" pitchFamily="34" charset="0"/>
                <a:hlinkClick r:id="rId7"/>
              </a:rPr>
              <a:t>LondonwideLMCs</a:t>
            </a:r>
            <a:endParaRPr lang="en-GB" sz="2933">
              <a:solidFill>
                <a:srgbClr val="FFFFFF"/>
              </a:solidFill>
              <a:latin typeface="Calibri" panose="020F0502020204030204" pitchFamily="34" charset="0"/>
              <a:cs typeface="Calibri" panose="020F0502020204030204" pitchFamily="34" charset="0"/>
            </a:endParaRPr>
          </a:p>
          <a:p>
            <a:pPr marL="457189" indent="-457189" defTabSz="609585" fontAlgn="base">
              <a:spcBef>
                <a:spcPct val="0"/>
              </a:spcBef>
              <a:spcAft>
                <a:spcPct val="0"/>
              </a:spcAft>
              <a:buFont typeface="Arial" panose="020B0604020202020204" pitchFamily="34" charset="0"/>
              <a:buChar char="•"/>
            </a:pPr>
            <a:r>
              <a:rPr lang="en-GB" sz="2933" b="1">
                <a:solidFill>
                  <a:srgbClr val="FFFFFF"/>
                </a:solidFill>
                <a:latin typeface="Calibri" panose="020F0502020204030204" pitchFamily="34" charset="0"/>
                <a:cs typeface="Calibri" panose="020F0502020204030204" pitchFamily="34" charset="0"/>
              </a:rPr>
              <a:t>Facebook</a:t>
            </a:r>
            <a:br>
              <a:rPr lang="en-GB" sz="2933">
                <a:solidFill>
                  <a:srgbClr val="FFFFFF"/>
                </a:solidFill>
                <a:latin typeface="Calibri" panose="020F0502020204030204" pitchFamily="34" charset="0"/>
                <a:cs typeface="Calibri" panose="020F0502020204030204" pitchFamily="34" charset="0"/>
              </a:rPr>
            </a:br>
            <a:r>
              <a:rPr lang="en-GB" sz="2933">
                <a:solidFill>
                  <a:srgbClr val="FFFFFF"/>
                </a:solidFill>
                <a:latin typeface="Calibri" panose="020F0502020204030204" pitchFamily="34" charset="0"/>
                <a:cs typeface="Calibri" panose="020F0502020204030204" pitchFamily="34" charset="0"/>
                <a:hlinkClick r:id="rId7"/>
              </a:rPr>
              <a:t>facebook.com/</a:t>
            </a:r>
            <a:r>
              <a:rPr lang="en-GB" sz="2933" err="1">
                <a:solidFill>
                  <a:srgbClr val="FFFFFF"/>
                </a:solidFill>
                <a:latin typeface="Calibri" panose="020F0502020204030204" pitchFamily="34" charset="0"/>
                <a:cs typeface="Calibri" panose="020F0502020204030204" pitchFamily="34" charset="0"/>
                <a:hlinkClick r:id="rId7"/>
              </a:rPr>
              <a:t>LondonwideLMCs</a:t>
            </a:r>
            <a:endParaRPr lang="en-GB" sz="2933">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5431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21E55D-6B60-B18D-5600-51C664C94645}"/>
              </a:ext>
            </a:extLst>
          </p:cNvPr>
          <p:cNvSpPr>
            <a:spLocks noGrp="1"/>
          </p:cNvSpPr>
          <p:nvPr>
            <p:ph type="body" sz="quarter" idx="10"/>
          </p:nvPr>
        </p:nvSpPr>
        <p:spPr>
          <a:xfrm>
            <a:off x="2765235" y="1977528"/>
            <a:ext cx="6477918" cy="1580919"/>
          </a:xfrm>
        </p:spPr>
        <p:txBody>
          <a:bodyPr>
            <a:normAutofit fontScale="85000" lnSpcReduction="10000"/>
          </a:bodyPr>
          <a:lstStyle/>
          <a:p>
            <a:pPr algn="ctr"/>
            <a:r>
              <a:rPr lang="en-GB" sz="4000" b="1">
                <a:solidFill>
                  <a:schemeClr val="accent2"/>
                </a:solidFill>
                <a:effectLst/>
                <a:ea typeface="Calibri" panose="020F0502020204030204" pitchFamily="34" charset="0"/>
              </a:rPr>
              <a:t>Pan Barnet Learning Event</a:t>
            </a:r>
          </a:p>
          <a:p>
            <a:pPr algn="ctr"/>
            <a:r>
              <a:rPr lang="en-GB" sz="4000" b="1">
                <a:solidFill>
                  <a:schemeClr val="accent2"/>
                </a:solidFill>
                <a:effectLst/>
                <a:ea typeface="Calibri" panose="020F0502020204030204" pitchFamily="34" charset="0"/>
              </a:rPr>
              <a:t>20</a:t>
            </a:r>
            <a:r>
              <a:rPr lang="en-GB" sz="4000" b="1" baseline="30000">
                <a:solidFill>
                  <a:schemeClr val="accent2"/>
                </a:solidFill>
                <a:effectLst/>
                <a:ea typeface="Calibri" panose="020F0502020204030204" pitchFamily="34" charset="0"/>
              </a:rPr>
              <a:t>th</a:t>
            </a:r>
            <a:r>
              <a:rPr lang="en-GB" sz="4000" b="1">
                <a:solidFill>
                  <a:schemeClr val="accent2"/>
                </a:solidFill>
                <a:effectLst/>
                <a:ea typeface="Calibri" panose="020F0502020204030204" pitchFamily="34" charset="0"/>
              </a:rPr>
              <a:t> April 2023 </a:t>
            </a:r>
          </a:p>
          <a:p>
            <a:pPr algn="ctr"/>
            <a:r>
              <a:rPr lang="en-GB" sz="4000" b="1">
                <a:solidFill>
                  <a:schemeClr val="accent2"/>
                </a:solidFill>
                <a:effectLst/>
                <a:ea typeface="Calibri" panose="020F0502020204030204" pitchFamily="34" charset="0"/>
              </a:rPr>
              <a:t>Medicines Management Update </a:t>
            </a:r>
            <a:endParaRPr lang="en-US" sz="4000" b="1">
              <a:solidFill>
                <a:schemeClr val="accent2"/>
              </a:solidFill>
            </a:endParaRPr>
          </a:p>
          <a:p>
            <a:endParaRPr lang="en-US"/>
          </a:p>
        </p:txBody>
      </p:sp>
      <p:sp>
        <p:nvSpPr>
          <p:cNvPr id="3" name="Text Placeholder 2">
            <a:extLst>
              <a:ext uri="{FF2B5EF4-FFF2-40B4-BE49-F238E27FC236}">
                <a16:creationId xmlns:a16="http://schemas.microsoft.com/office/drawing/2014/main" id="{D514ABE6-8836-0C9A-CDD8-8AA2AFBA4BBC}"/>
              </a:ext>
            </a:extLst>
          </p:cNvPr>
          <p:cNvSpPr>
            <a:spLocks noGrp="1"/>
          </p:cNvSpPr>
          <p:nvPr>
            <p:ph type="body" sz="quarter" idx="12"/>
          </p:nvPr>
        </p:nvSpPr>
        <p:spPr>
          <a:xfrm>
            <a:off x="903383" y="4880472"/>
            <a:ext cx="7565929" cy="1432193"/>
          </a:xfrm>
        </p:spPr>
        <p:txBody>
          <a:bodyPr/>
          <a:lstStyle/>
          <a:p>
            <a:r>
              <a:rPr lang="en-US" sz="2400"/>
              <a:t>Maninder Kaur Singh</a:t>
            </a:r>
          </a:p>
          <a:p>
            <a:r>
              <a:rPr lang="en-US" sz="2400"/>
              <a:t>Head Medicines Management </a:t>
            </a:r>
          </a:p>
          <a:p>
            <a:r>
              <a:rPr lang="en-US"/>
              <a:t>NCL ICB - </a:t>
            </a:r>
            <a:r>
              <a:rPr lang="en-US" sz="2400"/>
              <a:t> Barnet Borough</a:t>
            </a:r>
          </a:p>
          <a:p>
            <a:endParaRPr lang="en-US"/>
          </a:p>
        </p:txBody>
      </p:sp>
    </p:spTree>
    <p:extLst>
      <p:ext uri="{BB962C8B-B14F-4D97-AF65-F5344CB8AC3E}">
        <p14:creationId xmlns:p14="http://schemas.microsoft.com/office/powerpoint/2010/main" val="2834902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432B6-5643-A44B-E28E-9813CAF69431}"/>
              </a:ext>
            </a:extLst>
          </p:cNvPr>
          <p:cNvSpPr>
            <a:spLocks noGrp="1"/>
          </p:cNvSpPr>
          <p:nvPr>
            <p:ph type="body" sz="quarter" idx="10"/>
          </p:nvPr>
        </p:nvSpPr>
        <p:spPr>
          <a:xfrm>
            <a:off x="3527461" y="358048"/>
            <a:ext cx="4201588" cy="662814"/>
          </a:xfrm>
        </p:spPr>
        <p:txBody>
          <a:bodyPr/>
          <a:lstStyle/>
          <a:p>
            <a:pPr algn="r"/>
            <a:r>
              <a:rPr lang="en-US" b="1"/>
              <a:t>Hot Topics</a:t>
            </a:r>
          </a:p>
        </p:txBody>
      </p:sp>
      <p:sp>
        <p:nvSpPr>
          <p:cNvPr id="3" name="Text Placeholder 2">
            <a:extLst>
              <a:ext uri="{FF2B5EF4-FFF2-40B4-BE49-F238E27FC236}">
                <a16:creationId xmlns:a16="http://schemas.microsoft.com/office/drawing/2014/main" id="{988836EA-C438-04F2-E2C7-EB1EEC769F2C}"/>
              </a:ext>
            </a:extLst>
          </p:cNvPr>
          <p:cNvSpPr>
            <a:spLocks noGrp="1"/>
          </p:cNvSpPr>
          <p:nvPr>
            <p:ph type="body" sz="quarter" idx="12"/>
          </p:nvPr>
        </p:nvSpPr>
        <p:spPr>
          <a:xfrm>
            <a:off x="971548" y="1817783"/>
            <a:ext cx="10816500" cy="4792338"/>
          </a:xfrm>
        </p:spPr>
        <p:txBody>
          <a:bodyPr/>
          <a:lstStyle/>
          <a:p>
            <a:pPr marL="1257300" lvl="1" indent="-571500"/>
            <a:r>
              <a:rPr lang="en-US" sz="2800">
                <a:solidFill>
                  <a:srgbClr val="0072C5"/>
                </a:solidFill>
              </a:rPr>
              <a:t>Prescribing Quality Scheme (PQS) 22-23 &amp; 23-24</a:t>
            </a:r>
          </a:p>
          <a:p>
            <a:pPr marL="1257300" lvl="1" indent="-571500"/>
            <a:r>
              <a:rPr lang="en-US" sz="2800">
                <a:solidFill>
                  <a:srgbClr val="0072C5"/>
                </a:solidFill>
              </a:rPr>
              <a:t>Continuous blood glucose monitoring</a:t>
            </a:r>
          </a:p>
          <a:p>
            <a:pPr marL="1257300" lvl="1" indent="-571500"/>
            <a:r>
              <a:rPr lang="en-US" sz="2800">
                <a:solidFill>
                  <a:srgbClr val="0072C5"/>
                </a:solidFill>
              </a:rPr>
              <a:t>NICE</a:t>
            </a:r>
            <a:r>
              <a:rPr lang="en-GB" sz="2800">
                <a:solidFill>
                  <a:srgbClr val="0072C5"/>
                </a:solidFill>
              </a:rPr>
              <a:t> TA875 </a:t>
            </a:r>
            <a:r>
              <a:rPr lang="en-GB" sz="2800" err="1">
                <a:solidFill>
                  <a:srgbClr val="0072C5"/>
                </a:solidFill>
              </a:rPr>
              <a:t>Semaglutide</a:t>
            </a:r>
            <a:r>
              <a:rPr lang="en-GB" sz="2800">
                <a:solidFill>
                  <a:srgbClr val="0072C5"/>
                </a:solidFill>
              </a:rPr>
              <a:t> for managing overweight and obesity </a:t>
            </a:r>
          </a:p>
          <a:p>
            <a:pPr marL="1257300" lvl="1" indent="-571500"/>
            <a:r>
              <a:rPr lang="en-US" sz="2800">
                <a:solidFill>
                  <a:srgbClr val="0072C5"/>
                </a:solidFill>
              </a:rPr>
              <a:t>Tier 3 weight management</a:t>
            </a:r>
          </a:p>
          <a:p>
            <a:pPr marL="1257300" lvl="1" indent="-571500"/>
            <a:r>
              <a:rPr lang="en-US" sz="2800">
                <a:solidFill>
                  <a:srgbClr val="0072C5"/>
                </a:solidFill>
              </a:rPr>
              <a:t>NPR 2</a:t>
            </a:r>
            <a:r>
              <a:rPr lang="en-US" sz="2800" baseline="30000">
                <a:solidFill>
                  <a:srgbClr val="0072C5"/>
                </a:solidFill>
              </a:rPr>
              <a:t>nd</a:t>
            </a:r>
            <a:r>
              <a:rPr lang="en-US" sz="2800">
                <a:solidFill>
                  <a:srgbClr val="0072C5"/>
                </a:solidFill>
              </a:rPr>
              <a:t> version on NCL GP website</a:t>
            </a:r>
          </a:p>
          <a:p>
            <a:pPr marL="1257300" lvl="1" indent="-571500"/>
            <a:r>
              <a:rPr lang="en-US" sz="2800">
                <a:solidFill>
                  <a:srgbClr val="0072C5"/>
                </a:solidFill>
              </a:rPr>
              <a:t>OVIVA/RAC project extension-prescribing oral nutrition supplements (ONS) in care homes 23/24</a:t>
            </a:r>
          </a:p>
        </p:txBody>
      </p:sp>
    </p:spTree>
    <p:extLst>
      <p:ext uri="{BB962C8B-B14F-4D97-AF65-F5344CB8AC3E}">
        <p14:creationId xmlns:p14="http://schemas.microsoft.com/office/powerpoint/2010/main" val="3411645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455" y="605928"/>
            <a:ext cx="10388905" cy="506776"/>
          </a:xfrm>
        </p:spPr>
        <p:txBody>
          <a:bodyPr/>
          <a:lstStyle/>
          <a:p>
            <a:pPr marL="571500" indent="-571500">
              <a:buFont typeface="Wingdings" panose="05000000000000000000" pitchFamily="2" charset="2"/>
              <a:buChar char="Ø"/>
            </a:pPr>
            <a:r>
              <a:rPr lang="en-US" sz="4000" b="1">
                <a:solidFill>
                  <a:srgbClr val="0070C0"/>
                </a:solidFill>
              </a:rPr>
              <a:t>PQS Scheme 22-23</a:t>
            </a:r>
          </a:p>
          <a:p>
            <a:pPr marL="571500" indent="-571500">
              <a:buFont typeface="Wingdings" panose="05000000000000000000" pitchFamily="2" charset="2"/>
              <a:buChar char="§"/>
            </a:pPr>
            <a:r>
              <a:rPr lang="en-US" sz="2800">
                <a:solidFill>
                  <a:srgbClr val="0070C0"/>
                </a:solidFill>
              </a:rPr>
              <a:t>Target indicators-4</a:t>
            </a:r>
            <a:r>
              <a:rPr lang="en-US" sz="2800" baseline="30000">
                <a:solidFill>
                  <a:srgbClr val="0070C0"/>
                </a:solidFill>
              </a:rPr>
              <a:t>th</a:t>
            </a:r>
            <a:r>
              <a:rPr lang="en-US" sz="2800">
                <a:solidFill>
                  <a:srgbClr val="0070C0"/>
                </a:solidFill>
              </a:rPr>
              <a:t> QTR 2022/23 </a:t>
            </a:r>
            <a:r>
              <a:rPr lang="en-US" sz="2800" err="1">
                <a:solidFill>
                  <a:srgbClr val="0070C0"/>
                </a:solidFill>
              </a:rPr>
              <a:t>ePACT</a:t>
            </a:r>
            <a:r>
              <a:rPr lang="en-US" sz="2800">
                <a:solidFill>
                  <a:srgbClr val="0070C0"/>
                </a:solidFill>
              </a:rPr>
              <a:t> data</a:t>
            </a:r>
          </a:p>
          <a:p>
            <a:pPr marL="571500" indent="-571500">
              <a:buFont typeface="Wingdings" panose="05000000000000000000" pitchFamily="2" charset="2"/>
              <a:buChar char="§"/>
            </a:pPr>
            <a:r>
              <a:rPr lang="en-US" sz="2800">
                <a:solidFill>
                  <a:srgbClr val="0070C0"/>
                </a:solidFill>
              </a:rPr>
              <a:t>Workbook indicators-submit by end of April 2023 via Citizen Space</a:t>
            </a:r>
          </a:p>
          <a:p>
            <a:pPr marL="457200" indent="-457200">
              <a:buFont typeface="Wingdings" panose="05000000000000000000" pitchFamily="2" charset="2"/>
              <a:buChar char="Ø"/>
            </a:pPr>
            <a:r>
              <a:rPr lang="en-US" b="1">
                <a:solidFill>
                  <a:srgbClr val="0070C0"/>
                </a:solidFill>
              </a:rPr>
              <a:t>PQS Scheme 23-24 out for consultation </a:t>
            </a:r>
          </a:p>
          <a:p>
            <a:pPr marL="457200" indent="-457200">
              <a:buFont typeface="Wingdings" panose="05000000000000000000" pitchFamily="2" charset="2"/>
              <a:buChar char="§"/>
            </a:pPr>
            <a:r>
              <a:rPr lang="en-GB" sz="2400">
                <a:effectLst/>
                <a:ea typeface="Calibri" panose="020F0502020204030204" pitchFamily="34" charset="0"/>
              </a:rPr>
              <a:t>Quality Audit (2) – Respiratory audit and second tbc(DES,LTC LCS)</a:t>
            </a:r>
          </a:p>
          <a:p>
            <a:pPr marL="457200" indent="-457200">
              <a:buFont typeface="Wingdings" panose="05000000000000000000" pitchFamily="2" charset="2"/>
              <a:buChar char="§"/>
            </a:pPr>
            <a:r>
              <a:rPr lang="en-GB" sz="2400">
                <a:effectLst/>
                <a:ea typeface="Calibri" panose="020F0502020204030204" pitchFamily="34" charset="0"/>
              </a:rPr>
              <a:t>Management of practice prescribing budget</a:t>
            </a:r>
          </a:p>
          <a:p>
            <a:pPr marL="457200" indent="-457200">
              <a:buFont typeface="Wingdings" panose="05000000000000000000" pitchFamily="2" charset="2"/>
              <a:buChar char="§"/>
            </a:pPr>
            <a:r>
              <a:rPr lang="en-GB" sz="2400">
                <a:effectLst/>
                <a:ea typeface="Calibri" panose="020F0502020204030204" pitchFamily="34" charset="0"/>
              </a:rPr>
              <a:t>Waste Review-reducing waste and oversupply in the repeat prescription prescribing process</a:t>
            </a:r>
          </a:p>
          <a:p>
            <a:pPr marL="457200" indent="-457200">
              <a:buFont typeface="Wingdings" panose="05000000000000000000" pitchFamily="2" charset="2"/>
              <a:buChar char="§"/>
            </a:pPr>
            <a:r>
              <a:rPr lang="en-GB" sz="2400">
                <a:effectLst/>
                <a:ea typeface="Calibri" panose="020F0502020204030204" pitchFamily="34" charset="0"/>
              </a:rPr>
              <a:t>Edoxaban in NVAF (rebate)</a:t>
            </a:r>
          </a:p>
          <a:p>
            <a:pPr marL="457200" indent="-457200">
              <a:buFont typeface="Wingdings" panose="05000000000000000000" pitchFamily="2" charset="2"/>
              <a:buChar char="§"/>
            </a:pPr>
            <a:r>
              <a:rPr lang="en-GB" sz="2400">
                <a:effectLst/>
                <a:ea typeface="Calibri" panose="020F0502020204030204" pitchFamily="34" charset="0"/>
              </a:rPr>
              <a:t>Cost effective switches</a:t>
            </a:r>
          </a:p>
          <a:p>
            <a:pPr marL="457200" indent="-457200">
              <a:buFont typeface="Wingdings" panose="05000000000000000000" pitchFamily="2" charset="2"/>
              <a:buChar char="§"/>
            </a:pPr>
            <a:r>
              <a:rPr lang="en-GB" sz="2400">
                <a:effectLst/>
                <a:ea typeface="Calibri" panose="020F0502020204030204" pitchFamily="34" charset="0"/>
              </a:rPr>
              <a:t>Ocular lubricants</a:t>
            </a:r>
            <a:endParaRPr lang="en-US" sz="2400">
              <a:solidFill>
                <a:srgbClr val="00365C"/>
              </a:solidFill>
            </a:endParaRPr>
          </a:p>
          <a:p>
            <a:pPr marL="457200" indent="-457200">
              <a:buFont typeface="Wingdings" panose="05000000000000000000" pitchFamily="2" charset="2"/>
              <a:buChar char="Ø"/>
            </a:pPr>
            <a:endParaRPr lang="en-US">
              <a:solidFill>
                <a:srgbClr val="00365C"/>
              </a:solidFill>
            </a:endParaRPr>
          </a:p>
          <a:p>
            <a:endParaRPr lang="en-US">
              <a:solidFill>
                <a:srgbClr val="00365C"/>
              </a:solidFill>
            </a:endParaRPr>
          </a:p>
          <a:p>
            <a:pPr marL="571500" indent="-571500">
              <a:buFont typeface="Wingdings" panose="05000000000000000000" pitchFamily="2" charset="2"/>
              <a:buChar char="q"/>
            </a:pPr>
            <a:endParaRPr lang="en-US" sz="2800">
              <a:solidFill>
                <a:srgbClr val="00365C"/>
              </a:solidFill>
            </a:endParaRPr>
          </a:p>
          <a:p>
            <a:pPr marL="457200" indent="-457200">
              <a:buFont typeface="Wingdings" panose="05000000000000000000" pitchFamily="2" charset="2"/>
              <a:buChar char="Ø"/>
            </a:pPr>
            <a:endParaRPr lang="en-US" sz="2800">
              <a:solidFill>
                <a:schemeClr val="accent5"/>
              </a:solidFill>
            </a:endParaRPr>
          </a:p>
        </p:txBody>
      </p:sp>
    </p:spTree>
    <p:extLst>
      <p:ext uri="{BB962C8B-B14F-4D97-AF65-F5344CB8AC3E}">
        <p14:creationId xmlns:p14="http://schemas.microsoft.com/office/powerpoint/2010/main" val="284794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7BC5969-61AE-2540-BD05-1A80D2BA7AFB}"/>
              </a:ext>
            </a:extLst>
          </p:cNvPr>
          <p:cNvSpPr txBox="1">
            <a:spLocks/>
          </p:cNvSpPr>
          <p:nvPr/>
        </p:nvSpPr>
        <p:spPr>
          <a:xfrm>
            <a:off x="382002" y="1479773"/>
            <a:ext cx="6712581" cy="1873495"/>
          </a:xfrm>
          <a:prstGeom prst="rect">
            <a:avLst/>
          </a:prstGeom>
        </p:spPr>
        <p:txBody>
          <a:bodyPr vert="horz" lIns="0" tIns="45720" rIns="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GB" sz="3733" b="1" spc="-133">
                <a:solidFill>
                  <a:schemeClr val="accent1"/>
                </a:solidFill>
                <a:latin typeface="Calibri"/>
                <a:ea typeface="Calibri" panose="020F0502020204030204" pitchFamily="34" charset="0"/>
                <a:cs typeface="Times New Roman"/>
              </a:rPr>
              <a:t>Barnet Training Hub update</a:t>
            </a:r>
            <a:endParaRPr lang="en-GB" sz="3733" b="1" spc="-133">
              <a:solidFill>
                <a:schemeClr val="accent1"/>
              </a:solidFill>
              <a:latin typeface="Calibri"/>
              <a:ea typeface="Calibri" panose="020F0502020204030204" pitchFamily="34" charset="0"/>
              <a:cs typeface="Times New Roman" panose="02020603050405020304" pitchFamily="18" charset="0"/>
            </a:endParaRPr>
          </a:p>
        </p:txBody>
      </p:sp>
      <p:sp>
        <p:nvSpPr>
          <p:cNvPr id="22" name="Title 1">
            <a:extLst>
              <a:ext uri="{FF2B5EF4-FFF2-40B4-BE49-F238E27FC236}">
                <a16:creationId xmlns:a16="http://schemas.microsoft.com/office/drawing/2014/main" id="{E2772D81-0B3F-B14C-80A5-F12122DA8F6B}"/>
              </a:ext>
            </a:extLst>
          </p:cNvPr>
          <p:cNvSpPr txBox="1">
            <a:spLocks/>
          </p:cNvSpPr>
          <p:nvPr/>
        </p:nvSpPr>
        <p:spPr>
          <a:xfrm>
            <a:off x="537046" y="2903239"/>
            <a:ext cx="5534239" cy="1463500"/>
          </a:xfrm>
          <a:prstGeom prst="rect">
            <a:avLst/>
          </a:prstGeom>
        </p:spPr>
        <p:txBody>
          <a:bodyPr vert="horz" lIns="0" tIns="45720" rIns="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2400" b="1" spc="-67">
                <a:solidFill>
                  <a:srgbClr val="7DA523"/>
                </a:solidFill>
                <a:latin typeface="Calibri"/>
                <a:ea typeface="Calibri" panose="020F0502020204030204" pitchFamily="34" charset="0"/>
                <a:cs typeface="Times New Roman"/>
              </a:rPr>
              <a:t>Dr Thivyan Thiruudaian </a:t>
            </a:r>
            <a:endParaRPr lang="en-GB" sz="2400" b="1" spc="-67">
              <a:solidFill>
                <a:srgbClr val="7DA523"/>
              </a:solidFill>
              <a:latin typeface="Calibri"/>
              <a:ea typeface="Calibri" panose="020F0502020204030204" pitchFamily="34" charset="0"/>
              <a:cs typeface="Times New Roman" panose="02020603050405020304" pitchFamily="18" charset="0"/>
            </a:endParaRPr>
          </a:p>
          <a:p>
            <a:pPr algn="l">
              <a:lnSpc>
                <a:spcPct val="90000"/>
              </a:lnSpc>
            </a:pPr>
            <a:endParaRPr lang="en-GB" sz="2400" b="1" spc="-67">
              <a:solidFill>
                <a:srgbClr val="7DA523"/>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90000"/>
              </a:lnSpc>
            </a:pPr>
            <a:r>
              <a:rPr lang="en-GB" sz="2400" b="1" spc="-67">
                <a:solidFill>
                  <a:schemeClr val="accent3"/>
                </a:solidFill>
                <a:latin typeface="Calibri" panose="020F0502020204030204" pitchFamily="34" charset="0"/>
                <a:ea typeface="Calibri" panose="020F0502020204030204" pitchFamily="34" charset="0"/>
                <a:cs typeface="Times New Roman" panose="02020603050405020304" pitchFamily="18" charset="0"/>
              </a:rPr>
              <a:t>April 2023</a:t>
            </a:r>
          </a:p>
        </p:txBody>
      </p:sp>
      <p:cxnSp>
        <p:nvCxnSpPr>
          <p:cNvPr id="13" name="Straight Connector 12">
            <a:extLst>
              <a:ext uri="{FF2B5EF4-FFF2-40B4-BE49-F238E27FC236}">
                <a16:creationId xmlns:a16="http://schemas.microsoft.com/office/drawing/2014/main" id="{9FF9E353-0EFE-654F-B854-23BDB8E145DC}"/>
              </a:ext>
            </a:extLst>
          </p:cNvPr>
          <p:cNvCxnSpPr>
            <a:cxnSpLocks/>
          </p:cNvCxnSpPr>
          <p:nvPr/>
        </p:nvCxnSpPr>
        <p:spPr>
          <a:xfrm flipH="1">
            <a:off x="335361" y="6056740"/>
            <a:ext cx="11474639"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9C3DDF0-9A84-DA4C-9E42-5F3323057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944" y="6308949"/>
            <a:ext cx="2670976" cy="32154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B23BD6A5-0733-426E-E983-B0A5D6BD46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85" y="125134"/>
            <a:ext cx="3942771" cy="2903237"/>
          </a:xfrm>
          <a:prstGeom prst="rect">
            <a:avLst/>
          </a:prstGeom>
        </p:spPr>
      </p:pic>
      <p:sp>
        <p:nvSpPr>
          <p:cNvPr id="3" name="TextBox 2">
            <a:extLst>
              <a:ext uri="{FF2B5EF4-FFF2-40B4-BE49-F238E27FC236}">
                <a16:creationId xmlns:a16="http://schemas.microsoft.com/office/drawing/2014/main" id="{6CCED61D-F401-3A7C-C756-345D6B7D4FE4}"/>
              </a:ext>
            </a:extLst>
          </p:cNvPr>
          <p:cNvSpPr txBox="1"/>
          <p:nvPr/>
        </p:nvSpPr>
        <p:spPr>
          <a:xfrm>
            <a:off x="3047281" y="3244334"/>
            <a:ext cx="6094562" cy="369332"/>
          </a:xfrm>
          <a:prstGeom prst="rect">
            <a:avLst/>
          </a:prstGeom>
          <a:noFill/>
        </p:spPr>
        <p:txBody>
          <a:bodyPr wrap="square">
            <a:spAutoFit/>
          </a:bodyPr>
          <a:lstStyle/>
          <a:p>
            <a:r>
              <a:rPr lang="en-GB"/>
              <a:t> </a:t>
            </a:r>
          </a:p>
        </p:txBody>
      </p:sp>
      <p:pic>
        <p:nvPicPr>
          <p:cNvPr id="1032" name="Picture 8">
            <a:extLst>
              <a:ext uri="{FF2B5EF4-FFF2-40B4-BE49-F238E27FC236}">
                <a16:creationId xmlns:a16="http://schemas.microsoft.com/office/drawing/2014/main" id="{0680D77D-782B-6007-C909-4B81D99D1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775" y="128588"/>
            <a:ext cx="9696450" cy="660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393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3388" y="374573"/>
            <a:ext cx="10080433" cy="1178805"/>
          </a:xfrm>
        </p:spPr>
        <p:txBody>
          <a:bodyPr/>
          <a:lstStyle/>
          <a:p>
            <a:pPr algn="ctr"/>
            <a:r>
              <a:rPr lang="en-GB" sz="2800" b="1">
                <a:solidFill>
                  <a:srgbClr val="0070C0"/>
                </a:solidFill>
              </a:rPr>
              <a:t>Continuous glucose monitoring (CGM) access for patients living with type 2 diabetes- update</a:t>
            </a:r>
          </a:p>
          <a:p>
            <a:pPr marL="457200" indent="-457200" algn="ctr">
              <a:buFont typeface="Arial" panose="020B0604020202020204" pitchFamily="34" charset="0"/>
              <a:buChar char="•"/>
            </a:pPr>
            <a:endParaRPr lang="en-GB" sz="2800"/>
          </a:p>
          <a:p>
            <a:pPr marL="457200" indent="-457200">
              <a:buFont typeface="Arial" panose="020B0604020202020204" pitchFamily="34" charset="0"/>
              <a:buChar char="•"/>
            </a:pPr>
            <a:endParaRPr lang="en-GB" sz="2800"/>
          </a:p>
          <a:p>
            <a:pPr marL="457200" indent="-457200">
              <a:buFont typeface="Arial" panose="020B0604020202020204" pitchFamily="34" charset="0"/>
              <a:buChar char="•"/>
            </a:pPr>
            <a:r>
              <a:rPr lang="en-GB" sz="2800"/>
              <a:t>LPP and LDCN are currently developing an approach to guide implementation equitably across London of the NICE NG28 Guidelines</a:t>
            </a:r>
          </a:p>
          <a:p>
            <a:endParaRPr lang="en-GB" sz="2800"/>
          </a:p>
          <a:p>
            <a:pPr marL="457200" indent="-457200">
              <a:buFont typeface="Arial" panose="020B0604020202020204" pitchFamily="34" charset="0"/>
              <a:buChar char="•"/>
            </a:pPr>
            <a:r>
              <a:rPr lang="en-GB" sz="2800"/>
              <a:t>The implementation approach will proceed through governance at both London and ICS level, before being finalised and incorporated into local policy</a:t>
            </a:r>
            <a:endParaRPr lang="en-US" sz="2800">
              <a:solidFill>
                <a:srgbClr val="00365C"/>
              </a:solidFill>
            </a:endParaRPr>
          </a:p>
          <a:p>
            <a:endParaRPr lang="en-US">
              <a:solidFill>
                <a:srgbClr val="00365C"/>
              </a:solidFill>
            </a:endParaRPr>
          </a:p>
        </p:txBody>
      </p:sp>
    </p:spTree>
    <p:extLst>
      <p:ext uri="{BB962C8B-B14F-4D97-AF65-F5344CB8AC3E}">
        <p14:creationId xmlns:p14="http://schemas.microsoft.com/office/powerpoint/2010/main" val="2019709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70F3A9-CBB4-9090-C8FA-04B5EE82D96B}"/>
              </a:ext>
            </a:extLst>
          </p:cNvPr>
          <p:cNvSpPr>
            <a:spLocks noGrp="1"/>
          </p:cNvSpPr>
          <p:nvPr>
            <p:ph type="body" sz="quarter" idx="10"/>
          </p:nvPr>
        </p:nvSpPr>
        <p:spPr/>
        <p:txBody>
          <a:bodyPr/>
          <a:lstStyle/>
          <a:p>
            <a:r>
              <a:rPr lang="en-GB" b="1"/>
              <a:t>NICE update</a:t>
            </a:r>
            <a:endParaRPr lang="en-GB"/>
          </a:p>
          <a:p>
            <a:endParaRPr lang="en-US"/>
          </a:p>
        </p:txBody>
      </p:sp>
      <p:sp>
        <p:nvSpPr>
          <p:cNvPr id="4" name="TextBox 3">
            <a:extLst>
              <a:ext uri="{FF2B5EF4-FFF2-40B4-BE49-F238E27FC236}">
                <a16:creationId xmlns:a16="http://schemas.microsoft.com/office/drawing/2014/main" id="{4325C071-EBD1-9AD0-6116-8CB1F453DC10}"/>
              </a:ext>
            </a:extLst>
          </p:cNvPr>
          <p:cNvSpPr txBox="1"/>
          <p:nvPr/>
        </p:nvSpPr>
        <p:spPr>
          <a:xfrm>
            <a:off x="322007" y="1454228"/>
            <a:ext cx="11631293" cy="526297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a:ea typeface="+mn-ea"/>
                <a:cs typeface="+mn-cs"/>
                <a:hlinkClick r:id="rId2"/>
              </a:rPr>
              <a:t>TA875 Semaglutide for managing overweight and obesity </a:t>
            </a:r>
            <a:r>
              <a:rPr kumimoji="0" lang="en-GB" sz="2800" b="0" i="0" u="none" strike="noStrike" kern="1200" cap="none" spc="0" normalizeH="0" baseline="0" noProof="0">
                <a:ln>
                  <a:noFill/>
                </a:ln>
                <a:solidFill>
                  <a:srgbClr val="C10071"/>
                </a:solidFill>
                <a:effectLst/>
                <a:uLnTx/>
                <a:uFillTx/>
                <a:latin typeface="Calibri"/>
                <a:ea typeface="+mn-ea"/>
                <a:cs typeface="+mn-cs"/>
              </a:rPr>
              <a:t>*NEW</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C10071"/>
              </a:solidFill>
              <a:effectLst/>
              <a:uLnTx/>
              <a:uFillTx/>
              <a:latin typeface="Calibri"/>
              <a:ea typeface="+mn-ea"/>
              <a:cs typeface="+mn-cs"/>
            </a:endParaRPr>
          </a:p>
          <a:p>
            <a:pPr marL="11430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800" b="0" i="0" u="none" strike="noStrike" kern="1200" cap="none" spc="0" normalizeH="0" baseline="0" noProof="0">
                <a:ln>
                  <a:noFill/>
                </a:ln>
                <a:solidFill>
                  <a:srgbClr val="005EB8"/>
                </a:solidFill>
                <a:effectLst/>
                <a:uLnTx/>
                <a:uFillTx/>
                <a:latin typeface="Calibri"/>
                <a:ea typeface="+mn-ea"/>
                <a:cs typeface="+mn-cs"/>
              </a:rPr>
              <a:t>used for a maximum of 2 years, and within a specialist weight management service providing multidisciplinary management of overweight or obesity (including but not limited to tiers 3 and 4) </a:t>
            </a:r>
          </a:p>
          <a:p>
            <a:pPr marL="11430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2800" b="0" i="0" u="none" strike="noStrike" kern="1200" cap="none" spc="0" normalizeH="0" baseline="0" noProof="0">
              <a:ln>
                <a:noFill/>
              </a:ln>
              <a:solidFill>
                <a:srgbClr val="005EB8"/>
              </a:solidFill>
              <a:effectLst/>
              <a:uLnTx/>
              <a:uFillTx/>
              <a:latin typeface="Calibri"/>
              <a:ea typeface="+mn-ea"/>
              <a:cs typeface="+mn-cs"/>
            </a:endParaRPr>
          </a:p>
          <a:p>
            <a:pPr marL="11430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800" b="0" i="0" u="none" strike="noStrike" kern="1200" cap="none" spc="0" normalizeH="0" baseline="0" noProof="0" err="1">
                <a:ln>
                  <a:noFill/>
                </a:ln>
                <a:solidFill>
                  <a:srgbClr val="005EB8"/>
                </a:solidFill>
                <a:effectLst/>
                <a:uLnTx/>
                <a:uFillTx/>
                <a:latin typeface="Calibri"/>
                <a:ea typeface="+mn-ea"/>
                <a:cs typeface="+mn-cs"/>
              </a:rPr>
              <a:t>Semaglutide</a:t>
            </a:r>
            <a:r>
              <a:rPr kumimoji="0" lang="en-GB" sz="2800" b="0" i="0" u="none" strike="noStrike" kern="1200" cap="none" spc="0" normalizeH="0" baseline="0" noProof="0">
                <a:ln>
                  <a:noFill/>
                </a:ln>
                <a:solidFill>
                  <a:srgbClr val="005EB8"/>
                </a:solidFill>
                <a:effectLst/>
                <a:uLnTx/>
                <a:uFillTx/>
                <a:latin typeface="Calibri"/>
                <a:ea typeface="+mn-ea"/>
                <a:cs typeface="+mn-cs"/>
              </a:rPr>
              <a:t> (</a:t>
            </a:r>
            <a:r>
              <a:rPr kumimoji="0" lang="en-GB" sz="2800" b="0" i="0" u="none" strike="noStrike" kern="1200" cap="none" spc="0" normalizeH="0" baseline="0" noProof="0" err="1">
                <a:ln>
                  <a:noFill/>
                </a:ln>
                <a:solidFill>
                  <a:srgbClr val="005EB8"/>
                </a:solidFill>
                <a:effectLst/>
                <a:uLnTx/>
                <a:uFillTx/>
                <a:latin typeface="Calibri"/>
                <a:ea typeface="+mn-ea"/>
                <a:cs typeface="+mn-cs"/>
              </a:rPr>
              <a:t>Wegovy</a:t>
            </a:r>
            <a:r>
              <a:rPr kumimoji="0" lang="en-GB" sz="2800" b="0" i="0" u="none" strike="noStrike" kern="1200" cap="none" spc="0" normalizeH="0" baseline="0" noProof="0">
                <a:ln>
                  <a:noFill/>
                </a:ln>
                <a:solidFill>
                  <a:srgbClr val="005EB8"/>
                </a:solidFill>
                <a:effectLst/>
                <a:uLnTx/>
                <a:uFillTx/>
                <a:latin typeface="Calibri"/>
                <a:ea typeface="+mn-ea"/>
                <a:cs typeface="+mn-cs"/>
              </a:rPr>
              <a:t>®) is not yet commercially available in acute trusts or primary care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5EB8"/>
                </a:solidFill>
                <a:effectLst/>
                <a:uLnTx/>
                <a:uFillTx/>
                <a:latin typeface="Calibri"/>
                <a:ea typeface="+mn-ea"/>
                <a:cs typeface="+mn-cs"/>
              </a:rPr>
              <a:t>NCL JFC have reviewed- </a:t>
            </a:r>
            <a:r>
              <a:rPr kumimoji="0" lang="en-GB" sz="2800" b="0" i="0" u="none" strike="noStrike" kern="1200" cap="none" spc="0" normalizeH="0" baseline="0" noProof="0">
                <a:ln>
                  <a:noFill/>
                </a:ln>
                <a:solidFill>
                  <a:srgbClr val="FF0000"/>
                </a:solidFill>
                <a:effectLst/>
                <a:uLnTx/>
                <a:uFillTx/>
                <a:latin typeface="Calibri"/>
                <a:ea typeface="+mn-ea"/>
                <a:cs typeface="+mn-cs"/>
              </a:rPr>
              <a:t>Semaglutide (</a:t>
            </a:r>
            <a:r>
              <a:rPr kumimoji="0" lang="en-GB" sz="2800" b="0" i="0" u="none" strike="noStrike" kern="1200" cap="none" spc="0" normalizeH="0" baseline="0" noProof="0" err="1">
                <a:ln>
                  <a:noFill/>
                </a:ln>
                <a:solidFill>
                  <a:srgbClr val="FF0000"/>
                </a:solidFill>
                <a:effectLst/>
                <a:uLnTx/>
                <a:uFillTx/>
                <a:latin typeface="Calibri"/>
                <a:ea typeface="+mn-ea"/>
                <a:cs typeface="+mn-cs"/>
              </a:rPr>
              <a:t>Wegovy</a:t>
            </a:r>
            <a:r>
              <a:rPr kumimoji="0" lang="en-GB" sz="2800" b="0" i="0" u="none" strike="noStrike" kern="1200" cap="none" spc="0" normalizeH="0" baseline="0" noProof="0">
                <a:ln>
                  <a:noFill/>
                </a:ln>
                <a:solidFill>
                  <a:srgbClr val="FF0000"/>
                </a:solidFill>
                <a:effectLst/>
                <a:uLnTx/>
                <a:uFillTx/>
                <a:latin typeface="Calibri"/>
                <a:ea typeface="+mn-ea"/>
                <a:cs typeface="+mn-cs"/>
              </a:rPr>
              <a:t>®) on the red list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5EB8"/>
                </a:solidFill>
                <a:effectLst/>
                <a:uLnTx/>
                <a:uFillTx/>
                <a:latin typeface="Calibri"/>
                <a:ea typeface="+mn-ea"/>
                <a:cs typeface="+mn-cs"/>
              </a:rPr>
              <a:t>Prescribing requests received from secondary care, community clinics or private providers should not be endorsed by primary care in NCL at this time.</a:t>
            </a:r>
          </a:p>
        </p:txBody>
      </p:sp>
      <p:pic>
        <p:nvPicPr>
          <p:cNvPr id="5" name="Picture 4">
            <a:extLst>
              <a:ext uri="{FF2B5EF4-FFF2-40B4-BE49-F238E27FC236}">
                <a16:creationId xmlns:a16="http://schemas.microsoft.com/office/drawing/2014/main" id="{F35AE359-753D-5231-9458-B1EF1B593735}"/>
              </a:ext>
            </a:extLst>
          </p:cNvPr>
          <p:cNvPicPr>
            <a:picLocks noChangeAspect="1"/>
          </p:cNvPicPr>
          <p:nvPr/>
        </p:nvPicPr>
        <p:blipFill>
          <a:blip r:embed="rId3"/>
          <a:stretch>
            <a:fillRect/>
          </a:stretch>
        </p:blipFill>
        <p:spPr>
          <a:xfrm>
            <a:off x="4491590" y="275054"/>
            <a:ext cx="1646063" cy="1237595"/>
          </a:xfrm>
          <a:prstGeom prst="rect">
            <a:avLst/>
          </a:prstGeom>
        </p:spPr>
      </p:pic>
      <p:pic>
        <p:nvPicPr>
          <p:cNvPr id="6" name="Picture 5">
            <a:extLst>
              <a:ext uri="{FF2B5EF4-FFF2-40B4-BE49-F238E27FC236}">
                <a16:creationId xmlns:a16="http://schemas.microsoft.com/office/drawing/2014/main" id="{B3814BC9-B99D-E6E7-B718-74D9F181AD6D}"/>
              </a:ext>
            </a:extLst>
          </p:cNvPr>
          <p:cNvPicPr>
            <a:picLocks noChangeAspect="1"/>
          </p:cNvPicPr>
          <p:nvPr/>
        </p:nvPicPr>
        <p:blipFill>
          <a:blip r:embed="rId3"/>
          <a:stretch>
            <a:fillRect/>
          </a:stretch>
        </p:blipFill>
        <p:spPr>
          <a:xfrm>
            <a:off x="4491590" y="216633"/>
            <a:ext cx="1646063" cy="1237595"/>
          </a:xfrm>
          <a:prstGeom prst="rect">
            <a:avLst/>
          </a:prstGeom>
        </p:spPr>
      </p:pic>
    </p:spTree>
    <p:extLst>
      <p:ext uri="{BB962C8B-B14F-4D97-AF65-F5344CB8AC3E}">
        <p14:creationId xmlns:p14="http://schemas.microsoft.com/office/powerpoint/2010/main" val="359656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2006" y="400476"/>
            <a:ext cx="9174533" cy="493376"/>
          </a:xfrm>
        </p:spPr>
        <p:txBody>
          <a:bodyPr/>
          <a:lstStyle/>
          <a:p>
            <a:pPr algn="ctr"/>
            <a:r>
              <a:rPr lang="en-US" b="1"/>
              <a:t>Tier 3 Weight management service</a:t>
            </a:r>
          </a:p>
        </p:txBody>
      </p:sp>
      <p:sp>
        <p:nvSpPr>
          <p:cNvPr id="6" name="TextBox 5">
            <a:extLst>
              <a:ext uri="{FF2B5EF4-FFF2-40B4-BE49-F238E27FC236}">
                <a16:creationId xmlns:a16="http://schemas.microsoft.com/office/drawing/2014/main" id="{F27EF9D1-23C3-EE8E-2082-71623D813C2F}"/>
              </a:ext>
            </a:extLst>
          </p:cNvPr>
          <p:cNvSpPr txBox="1"/>
          <p:nvPr/>
        </p:nvSpPr>
        <p:spPr>
          <a:xfrm>
            <a:off x="506775" y="1123720"/>
            <a:ext cx="11314323" cy="5447645"/>
          </a:xfrm>
          <a:prstGeom prst="rect">
            <a:avLst/>
          </a:prstGeom>
          <a:noFill/>
        </p:spPr>
        <p:txBody>
          <a:bodyPr wrap="square">
            <a:spAutoFit/>
          </a:bodyPr>
          <a:lstStyle/>
          <a:p>
            <a:pPr marL="457200" indent="-457200">
              <a:buFont typeface="Arial" panose="020B0604020202020204" pitchFamily="34" charset="0"/>
              <a:buChar char="•"/>
            </a:pPr>
            <a:r>
              <a:rPr lang="en-GB" sz="2800">
                <a:solidFill>
                  <a:srgbClr val="005EB8"/>
                </a:solidFill>
                <a:latin typeface="Arial" panose="020B0604020202020204" pitchFamily="34" charset="0"/>
                <a:cs typeface="Arial" panose="020B0604020202020204" pitchFamily="34" charset="0"/>
              </a:rPr>
              <a:t>NICE have recommended semaglutide in line with specific criteria, as an option for use in specialist weight management services (including Tier 3 and 4) which provide multidisciplinary management of obesity to support individuals to lose weight</a:t>
            </a:r>
          </a:p>
          <a:p>
            <a:pPr marL="457200" indent="-457200">
              <a:buFont typeface="Arial" panose="020B0604020202020204" pitchFamily="34" charset="0"/>
              <a:buChar char="•"/>
            </a:pPr>
            <a:endParaRPr lang="en-GB" sz="2800">
              <a:solidFill>
                <a:srgbClr val="005EB8"/>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a:solidFill>
                  <a:srgbClr val="005EB8"/>
                </a:solidFill>
                <a:latin typeface="Arial" panose="020B0604020202020204" pitchFamily="34" charset="0"/>
                <a:cs typeface="Arial" panose="020B0604020202020204" pitchFamily="34" charset="0"/>
              </a:rPr>
              <a:t>Currently, there is no Tier 3 commissioned services in NCL however and an options paper for a NCL tier 3 weight management service is in progress </a:t>
            </a:r>
          </a:p>
          <a:p>
            <a:endParaRPr lang="en-GB" sz="2800">
              <a:solidFill>
                <a:srgbClr val="005EB8"/>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a:solidFill>
                  <a:srgbClr val="005EB8"/>
                </a:solidFill>
                <a:latin typeface="Arial" panose="020B0604020202020204" pitchFamily="34" charset="0"/>
                <a:cs typeface="Arial" panose="020B0604020202020204" pitchFamily="34" charset="0"/>
              </a:rPr>
              <a:t>Tier 4 service- UCLH </a:t>
            </a:r>
          </a:p>
          <a:p>
            <a:pPr marL="457200" indent="-457200">
              <a:buFont typeface="Arial" panose="020B0604020202020204" pitchFamily="34" charset="0"/>
              <a:buChar char="•"/>
            </a:pPr>
            <a:endParaRPr lang="en-GB" sz="2800">
              <a:solidFill>
                <a:srgbClr val="005EB8"/>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200">
                <a:hlinkClick r:id="rId3"/>
              </a:rPr>
              <a:t>Adult Weight Management &amp; Dietetics - North Central London GP Website (icb.nhs.uk)</a:t>
            </a:r>
            <a:endParaRPr lang="en-GB" sz="1200">
              <a:solidFill>
                <a:srgbClr val="005EB8"/>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384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5CDCF8-FDDF-30F4-2AB7-55767FD16F65}"/>
              </a:ext>
            </a:extLst>
          </p:cNvPr>
          <p:cNvSpPr>
            <a:spLocks noGrp="1"/>
          </p:cNvSpPr>
          <p:nvPr>
            <p:ph type="body" sz="quarter" idx="12"/>
          </p:nvPr>
        </p:nvSpPr>
        <p:spPr>
          <a:xfrm>
            <a:off x="344487" y="1547813"/>
            <a:ext cx="11525249" cy="4909711"/>
          </a:xfrm>
        </p:spPr>
        <p:txBody>
          <a:bodyPr/>
          <a:lstStyle/>
          <a:p>
            <a:pPr marL="457200" indent="-457200">
              <a:buFont typeface="Arial" panose="020B0604020202020204" pitchFamily="34" charset="0"/>
              <a:buChar char="•"/>
            </a:pPr>
            <a:r>
              <a:rPr lang="en-GB">
                <a:solidFill>
                  <a:schemeClr val="accent1"/>
                </a:solidFill>
              </a:rPr>
              <a:t>Version 2 launched and available on GP Website</a:t>
            </a:r>
          </a:p>
          <a:p>
            <a:pPr marL="457200" indent="-457200">
              <a:buFont typeface="Arial" panose="020B0604020202020204" pitchFamily="34" charset="0"/>
              <a:buChar char="•"/>
            </a:pPr>
            <a:r>
              <a:rPr lang="en-GB">
                <a:solidFill>
                  <a:schemeClr val="accent1"/>
                </a:solidFill>
              </a:rPr>
              <a:t>Changes include:</a:t>
            </a:r>
          </a:p>
          <a:p>
            <a:pPr marL="1143000" lvl="1" indent="-457200">
              <a:buFont typeface="Courier New" panose="02070309020205020404" pitchFamily="49" charset="0"/>
              <a:buChar char="o"/>
            </a:pPr>
            <a:r>
              <a:rPr lang="en-GB" b="1" err="1">
                <a:solidFill>
                  <a:schemeClr val="accent1"/>
                </a:solidFill>
              </a:rPr>
              <a:t>Bempedoic</a:t>
            </a:r>
            <a:r>
              <a:rPr lang="en-GB" b="1">
                <a:solidFill>
                  <a:schemeClr val="accent1"/>
                </a:solidFill>
              </a:rPr>
              <a:t> acid </a:t>
            </a:r>
            <a:r>
              <a:rPr lang="en-GB">
                <a:solidFill>
                  <a:schemeClr val="accent1"/>
                </a:solidFill>
              </a:rPr>
              <a:t>and </a:t>
            </a:r>
            <a:r>
              <a:rPr lang="en-GB" b="1" err="1">
                <a:solidFill>
                  <a:schemeClr val="accent1"/>
                </a:solidFill>
              </a:rPr>
              <a:t>inclisiran</a:t>
            </a:r>
            <a:r>
              <a:rPr lang="en-GB">
                <a:solidFill>
                  <a:schemeClr val="accent1"/>
                </a:solidFill>
              </a:rPr>
              <a:t> added as per NCL lipid pathway</a:t>
            </a:r>
          </a:p>
          <a:p>
            <a:pPr marL="1143000" lvl="1" indent="-457200">
              <a:buFont typeface="Courier New" panose="02070309020205020404" pitchFamily="49" charset="0"/>
              <a:buChar char="o"/>
            </a:pPr>
            <a:r>
              <a:rPr lang="en-GB">
                <a:solidFill>
                  <a:schemeClr val="accent1"/>
                </a:solidFill>
              </a:rPr>
              <a:t>Links to NCL gastroenterology pathways added</a:t>
            </a:r>
          </a:p>
          <a:p>
            <a:pPr marL="1143000" lvl="1" indent="-457200">
              <a:buFont typeface="Courier New" panose="02070309020205020404" pitchFamily="49" charset="0"/>
              <a:buChar char="o"/>
            </a:pPr>
            <a:r>
              <a:rPr lang="en-GB">
                <a:solidFill>
                  <a:schemeClr val="accent1"/>
                </a:solidFill>
              </a:rPr>
              <a:t>Inhaler preferred choices aligned to NCL interim guidance</a:t>
            </a:r>
          </a:p>
          <a:p>
            <a:pPr marL="1143000" lvl="1" indent="-457200">
              <a:buFont typeface="Courier New" panose="02070309020205020404" pitchFamily="49" charset="0"/>
              <a:buChar char="o"/>
            </a:pPr>
            <a:r>
              <a:rPr lang="en-GB" b="1">
                <a:solidFill>
                  <a:schemeClr val="accent1"/>
                </a:solidFill>
              </a:rPr>
              <a:t>Triptorelin </a:t>
            </a:r>
            <a:r>
              <a:rPr lang="en-GB">
                <a:solidFill>
                  <a:schemeClr val="accent1"/>
                </a:solidFill>
              </a:rPr>
              <a:t>added as preferred GnRH for prostate cancer in NCL</a:t>
            </a:r>
          </a:p>
          <a:p>
            <a:pPr marL="1143000" lvl="1" indent="-457200">
              <a:buFont typeface="Courier New" panose="02070309020205020404" pitchFamily="49" charset="0"/>
              <a:buChar char="o"/>
            </a:pPr>
            <a:r>
              <a:rPr lang="en-GB">
                <a:solidFill>
                  <a:schemeClr val="accent1"/>
                </a:solidFill>
              </a:rPr>
              <a:t>All  other changes have been emailed to practices </a:t>
            </a:r>
          </a:p>
          <a:p>
            <a:pPr marL="457200" indent="-457200">
              <a:buFont typeface="Arial" panose="020B0604020202020204" pitchFamily="34" charset="0"/>
              <a:buChar char="•"/>
            </a:pPr>
            <a:r>
              <a:rPr lang="en-GB">
                <a:solidFill>
                  <a:schemeClr val="accent1"/>
                </a:solidFill>
              </a:rPr>
              <a:t>EMIS formulary has been updated and has been shared with all Practice Managers, Prescribing Leads and Pharmacists to import</a:t>
            </a:r>
          </a:p>
          <a:p>
            <a:pPr marL="457200" indent="-457200">
              <a:buFont typeface="Arial" panose="020B0604020202020204" pitchFamily="34" charset="0"/>
              <a:buChar char="•"/>
            </a:pPr>
            <a:r>
              <a:rPr lang="en-GB" u="sng">
                <a:solidFill>
                  <a:schemeClr val="accent1"/>
                </a:solidFill>
              </a:rPr>
              <a:t>https://gps.northcentrallondon.icb.nhs.uk/prescribing-guidelines/npr-ncl-prescribing-recommendations</a:t>
            </a:r>
          </a:p>
          <a:p>
            <a:pPr marL="457200" indent="-457200">
              <a:buFont typeface="Arial" panose="020B0604020202020204" pitchFamily="34" charset="0"/>
              <a:buChar char="•"/>
            </a:pPr>
            <a:endParaRPr lang="en-GB">
              <a:solidFill>
                <a:schemeClr val="accent2"/>
              </a:solidFill>
            </a:endParaRPr>
          </a:p>
          <a:p>
            <a:pPr marL="457200" indent="-457200">
              <a:buFont typeface="Arial" panose="020B0604020202020204" pitchFamily="34" charset="0"/>
              <a:buChar char="•"/>
            </a:pPr>
            <a:endParaRPr lang="en-GB">
              <a:solidFill>
                <a:schemeClr val="accent2"/>
              </a:solidFill>
            </a:endParaRPr>
          </a:p>
        </p:txBody>
      </p:sp>
      <p:sp>
        <p:nvSpPr>
          <p:cNvPr id="3" name="Text Placeholder 2">
            <a:extLst>
              <a:ext uri="{FF2B5EF4-FFF2-40B4-BE49-F238E27FC236}">
                <a16:creationId xmlns:a16="http://schemas.microsoft.com/office/drawing/2014/main" id="{1A338BB0-901A-D957-8106-F2C04FADBC70}"/>
              </a:ext>
            </a:extLst>
          </p:cNvPr>
          <p:cNvSpPr>
            <a:spLocks noGrp="1"/>
          </p:cNvSpPr>
          <p:nvPr>
            <p:ph type="body" sz="quarter" idx="10"/>
          </p:nvPr>
        </p:nvSpPr>
        <p:spPr>
          <a:xfrm>
            <a:off x="322006" y="400476"/>
            <a:ext cx="8098093" cy="493376"/>
          </a:xfrm>
        </p:spPr>
        <p:txBody>
          <a:bodyPr/>
          <a:lstStyle/>
          <a:p>
            <a:r>
              <a:rPr lang="en-GB"/>
              <a:t>NCL Prescribing Recommendations</a:t>
            </a:r>
          </a:p>
        </p:txBody>
      </p:sp>
    </p:spTree>
    <p:extLst>
      <p:ext uri="{BB962C8B-B14F-4D97-AF65-F5344CB8AC3E}">
        <p14:creationId xmlns:p14="http://schemas.microsoft.com/office/powerpoint/2010/main" val="4026835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4405" y="1"/>
            <a:ext cx="9099932" cy="1222872"/>
          </a:xfrm>
        </p:spPr>
        <p:txBody>
          <a:bodyPr/>
          <a:lstStyle/>
          <a:p>
            <a:pPr algn="ctr"/>
            <a:r>
              <a:rPr lang="en-US" b="1">
                <a:solidFill>
                  <a:srgbClr val="0070C0"/>
                </a:solidFill>
              </a:rPr>
              <a:t>OVIVA project-ONS review service  care homes in Barnet</a:t>
            </a:r>
          </a:p>
          <a:p>
            <a:pPr marL="571500" indent="-571500" algn="just">
              <a:buFont typeface="Wingdings" panose="05000000000000000000" pitchFamily="2" charset="2"/>
              <a:buChar char="§"/>
            </a:pPr>
            <a:r>
              <a:rPr lang="en-US" sz="2800">
                <a:solidFill>
                  <a:srgbClr val="0070C0"/>
                </a:solidFill>
              </a:rPr>
              <a:t>Commissioned service by NCL to reduce unnecessary  expenditure on ONS </a:t>
            </a:r>
          </a:p>
          <a:p>
            <a:pPr marL="571500" indent="-571500" algn="just">
              <a:buFont typeface="Wingdings" panose="05000000000000000000" pitchFamily="2" charset="2"/>
              <a:buChar char="§"/>
            </a:pPr>
            <a:r>
              <a:rPr lang="en-US" sz="2800">
                <a:solidFill>
                  <a:srgbClr val="0070C0"/>
                </a:solidFill>
              </a:rPr>
              <a:t>Implemented in 22-23, extended 23-24</a:t>
            </a:r>
          </a:p>
          <a:p>
            <a:pPr marL="571500" indent="-571500" algn="just">
              <a:buFont typeface="Wingdings" panose="05000000000000000000" pitchFamily="2" charset="2"/>
              <a:buChar char="§"/>
            </a:pPr>
            <a:r>
              <a:rPr lang="en-US" sz="2800">
                <a:solidFill>
                  <a:srgbClr val="0070C0"/>
                </a:solidFill>
              </a:rPr>
              <a:t>Working with CLCH dietitians, to reduce time lag from referral to assessment</a:t>
            </a:r>
          </a:p>
          <a:p>
            <a:pPr marL="571500" indent="-571500" algn="just">
              <a:buFont typeface="Wingdings" panose="05000000000000000000" pitchFamily="2" charset="2"/>
              <a:buChar char="§"/>
            </a:pPr>
            <a:r>
              <a:rPr lang="en-US" sz="2800">
                <a:solidFill>
                  <a:srgbClr val="0070C0"/>
                </a:solidFill>
              </a:rPr>
              <a:t>Use “Food first” tool and prescribe NCL recommended ONS if required</a:t>
            </a:r>
          </a:p>
          <a:p>
            <a:pPr marL="571500" indent="-571500" algn="just">
              <a:buFont typeface="Wingdings" panose="05000000000000000000" pitchFamily="2" charset="2"/>
              <a:buChar char="§"/>
            </a:pPr>
            <a:r>
              <a:rPr lang="en-US" sz="2800">
                <a:solidFill>
                  <a:srgbClr val="0070C0"/>
                </a:solidFill>
              </a:rPr>
              <a:t>A virtual assessment and the referral pathway can be found on  Bar Global</a:t>
            </a:r>
          </a:p>
          <a:p>
            <a:pPr marL="571500" indent="-571500" algn="just">
              <a:buFont typeface="Wingdings" panose="05000000000000000000" pitchFamily="2" charset="2"/>
              <a:buChar char="§"/>
            </a:pPr>
            <a:r>
              <a:rPr lang="en-US" sz="2800">
                <a:solidFill>
                  <a:srgbClr val="0070C0"/>
                </a:solidFill>
              </a:rPr>
              <a:t>A sister service Rapid Assessment Clinic (RAC) launched 18/7/22 - to enable  care home residents  to be assessed virtually within 14 days </a:t>
            </a:r>
          </a:p>
        </p:txBody>
      </p:sp>
    </p:spTree>
    <p:extLst>
      <p:ext uri="{BB962C8B-B14F-4D97-AF65-F5344CB8AC3E}">
        <p14:creationId xmlns:p14="http://schemas.microsoft.com/office/powerpoint/2010/main" val="3790971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48299" y="400475"/>
            <a:ext cx="7416470" cy="5273211"/>
          </a:xfrm>
        </p:spPr>
        <p:txBody>
          <a:bodyPr/>
          <a:lstStyle/>
          <a:p>
            <a:pPr algn="ctr"/>
            <a:r>
              <a:rPr lang="en-US"/>
              <a:t>Thank you !</a:t>
            </a:r>
          </a:p>
          <a:p>
            <a:pPr algn="ctr"/>
            <a:endParaRPr lang="en-US"/>
          </a:p>
          <a:p>
            <a:pPr algn="ctr"/>
            <a:r>
              <a:rPr lang="en-US"/>
              <a:t>Any questions?</a:t>
            </a:r>
          </a:p>
          <a:p>
            <a:endParaRPr lang="en-US" sz="7200"/>
          </a:p>
          <a:p>
            <a:r>
              <a:rPr lang="en-GB" sz="2400">
                <a:hlinkClick r:id="rId2"/>
              </a:rPr>
              <a:t>nclicb.mmtbarnet@nhs.net</a:t>
            </a:r>
            <a:endParaRPr lang="en-GB" sz="2400"/>
          </a:p>
          <a:p>
            <a:r>
              <a:rPr lang="en-GB" sz="2400">
                <a:hlinkClick r:id="rId3"/>
              </a:rPr>
              <a:t>nclicb.carehomepharmacistbarnet@nhs.net</a:t>
            </a:r>
            <a:endParaRPr lang="en-US" sz="2400"/>
          </a:p>
          <a:p>
            <a:r>
              <a:rPr lang="en-US" sz="2400">
                <a:hlinkClick r:id="rId4"/>
              </a:rPr>
              <a:t>Maninder.kaursingh1@nhs.net</a:t>
            </a:r>
            <a:endParaRPr lang="en-US" sz="2400"/>
          </a:p>
          <a:p>
            <a:endParaRPr lang="en-US" sz="2400"/>
          </a:p>
        </p:txBody>
      </p:sp>
    </p:spTree>
    <p:extLst>
      <p:ext uri="{BB962C8B-B14F-4D97-AF65-F5344CB8AC3E}">
        <p14:creationId xmlns:p14="http://schemas.microsoft.com/office/powerpoint/2010/main" val="55184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98764" y="3649727"/>
            <a:ext cx="8782772" cy="1200329"/>
          </a:xfrm>
          <a:prstGeom prst="rect">
            <a:avLst/>
          </a:prstGeom>
          <a:noFill/>
        </p:spPr>
        <p:txBody>
          <a:bodyPr wrap="square" rtlCol="0">
            <a:spAutoFit/>
          </a:bodyPr>
          <a:lstStyle/>
          <a:p>
            <a:pPr defTabSz="685800">
              <a:defRPr/>
            </a:pPr>
            <a:r>
              <a:rPr lang="en-GB" sz="2700" b="1">
                <a:solidFill>
                  <a:srgbClr val="425563"/>
                </a:solidFill>
                <a:latin typeface="Calibri" panose="020F0502020204030204"/>
              </a:rPr>
              <a:t>Dr Nick Dattani</a:t>
            </a:r>
          </a:p>
          <a:p>
            <a:pPr defTabSz="685800">
              <a:defRPr/>
            </a:pPr>
            <a:r>
              <a:rPr lang="en-GB" sz="2700" b="1">
                <a:solidFill>
                  <a:srgbClr val="425563"/>
                </a:solidFill>
                <a:latin typeface="Calibri" panose="020F0502020204030204"/>
              </a:rPr>
              <a:t>Clinical Director of Place</a:t>
            </a:r>
          </a:p>
          <a:p>
            <a:pPr defTabSz="685800">
              <a:defRPr/>
            </a:pPr>
            <a:r>
              <a:rPr lang="en-GB" b="1">
                <a:solidFill>
                  <a:srgbClr val="425563"/>
                </a:solidFill>
                <a:latin typeface="Calibri" panose="020F0502020204030204"/>
              </a:rPr>
              <a:t>nclicb.barnetccgprimarycare@nhs.net</a:t>
            </a:r>
          </a:p>
        </p:txBody>
      </p:sp>
      <p:sp>
        <p:nvSpPr>
          <p:cNvPr id="17" name="Rectangle 16"/>
          <p:cNvSpPr/>
          <p:nvPr/>
        </p:nvSpPr>
        <p:spPr>
          <a:xfrm>
            <a:off x="498764" y="2928262"/>
            <a:ext cx="8114243" cy="626902"/>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GB" sz="3200" b="1">
                <a:solidFill>
                  <a:prstClr val="white"/>
                </a:solidFill>
                <a:latin typeface="Calibri" panose="020F0502020204030204"/>
              </a:rPr>
              <a:t>NCL ICB – Barnet Directorate </a:t>
            </a:r>
          </a:p>
        </p:txBody>
      </p:sp>
      <p:sp>
        <p:nvSpPr>
          <p:cNvPr id="7" name="TextBox 6"/>
          <p:cNvSpPr txBox="1"/>
          <p:nvPr/>
        </p:nvSpPr>
        <p:spPr>
          <a:xfrm>
            <a:off x="498764" y="4979956"/>
            <a:ext cx="8739070" cy="415498"/>
          </a:xfrm>
          <a:prstGeom prst="rect">
            <a:avLst/>
          </a:prstGeom>
          <a:noFill/>
        </p:spPr>
        <p:txBody>
          <a:bodyPr wrap="square" rtlCol="0">
            <a:spAutoFit/>
          </a:bodyPr>
          <a:lstStyle/>
          <a:p>
            <a:pPr defTabSz="685800">
              <a:defRPr/>
            </a:pPr>
            <a:r>
              <a:rPr lang="en-GB" sz="2100" b="1">
                <a:solidFill>
                  <a:srgbClr val="0070C0"/>
                </a:solidFill>
                <a:latin typeface="Calibri" panose="020F0502020204030204"/>
              </a:rPr>
              <a:t>April 2023</a:t>
            </a:r>
          </a:p>
        </p:txBody>
      </p:sp>
      <p:sp>
        <p:nvSpPr>
          <p:cNvPr id="8" name="Slide Number Placeholder 3"/>
          <p:cNvSpPr>
            <a:spLocks noGrp="1"/>
          </p:cNvSpPr>
          <p:nvPr>
            <p:ph type="sldNum" sz="quarter" idx="12"/>
          </p:nvPr>
        </p:nvSpPr>
        <p:spPr>
          <a:xfrm>
            <a:off x="8077200" y="6356351"/>
            <a:ext cx="2133600" cy="365125"/>
          </a:xfrm>
        </p:spPr>
        <p:txBody>
          <a:bodyPr/>
          <a:lstStyle/>
          <a:p>
            <a:fld id="{046BE25D-0636-BF49-8F69-9955BA331F91}" type="slidenum">
              <a:rPr lang="en-US" smtClean="0"/>
              <a:pPr/>
              <a:t>36</a:t>
            </a:fld>
            <a:endParaRPr lang="en-US"/>
          </a:p>
        </p:txBody>
      </p:sp>
    </p:spTree>
    <p:extLst>
      <p:ext uri="{BB962C8B-B14F-4D97-AF65-F5344CB8AC3E}">
        <p14:creationId xmlns:p14="http://schemas.microsoft.com/office/powerpoint/2010/main" val="2736704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134" y="712872"/>
            <a:ext cx="11993732" cy="6186309"/>
          </a:xfrm>
          <a:prstGeom prst="rect">
            <a:avLst/>
          </a:prstGeom>
        </p:spPr>
        <p:txBody>
          <a:bodyPr wrap="square">
            <a:spAutoFit/>
          </a:bodyPr>
          <a:lstStyle/>
          <a:p>
            <a:pPr lvl="0">
              <a:spcAft>
                <a:spcPts val="0"/>
              </a:spcAft>
            </a:pPr>
            <a:r>
              <a:rPr lang="en-GB" sz="2800" b="1">
                <a:latin typeface="Arial" panose="020B0604020202020204" pitchFamily="34" charset="0"/>
                <a:cs typeface="Arial" panose="020B0604020202020204" pitchFamily="34" charset="0"/>
              </a:rPr>
              <a:t>NCL ICB Organisational Structure</a:t>
            </a:r>
          </a:p>
          <a:p>
            <a:pPr lvl="0">
              <a:spcAft>
                <a:spcPts val="0"/>
              </a:spcAft>
            </a:pPr>
            <a:endParaRPr lang="en-GB" sz="2400" b="1">
              <a:effectLst/>
              <a:latin typeface="Arial" panose="020B0604020202020204" pitchFamily="34" charset="0"/>
              <a:ea typeface="Times New Roman" panose="02020603050405020304" pitchFamily="18" charset="0"/>
              <a:cs typeface="Arial" panose="020B0604020202020204" pitchFamily="34" charset="0"/>
            </a:endParaRP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Chief Executive Officer: </a:t>
            </a:r>
            <a:r>
              <a:rPr lang="en-GB" sz="2400" b="0" i="0">
                <a:solidFill>
                  <a:srgbClr val="333333"/>
                </a:solidFill>
                <a:effectLst/>
                <a:latin typeface="Arial" panose="020B0604020202020204" pitchFamily="34" charset="0"/>
                <a:cs typeface="Arial" panose="020B0604020202020204" pitchFamily="34" charset="0"/>
              </a:rPr>
              <a:t>Frances O’Callaghan</a:t>
            </a: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Chief Medical Officer: </a:t>
            </a:r>
            <a:r>
              <a:rPr lang="en-GB" sz="2400" b="0" i="0">
                <a:solidFill>
                  <a:srgbClr val="333333"/>
                </a:solidFill>
                <a:effectLst/>
                <a:latin typeface="Arial" panose="020B0604020202020204" pitchFamily="34" charset="0"/>
                <a:cs typeface="Arial" panose="020B0604020202020204" pitchFamily="34" charset="0"/>
              </a:rPr>
              <a:t>Dr Jo </a:t>
            </a:r>
            <a:r>
              <a:rPr lang="en-GB" sz="2400" b="0" i="0" err="1">
                <a:solidFill>
                  <a:srgbClr val="333333"/>
                </a:solidFill>
                <a:effectLst/>
                <a:latin typeface="Arial" panose="020B0604020202020204" pitchFamily="34" charset="0"/>
                <a:cs typeface="Arial" panose="020B0604020202020204" pitchFamily="34" charset="0"/>
              </a:rPr>
              <a:t>Sauvage</a:t>
            </a:r>
            <a:endParaRPr lang="en-GB" sz="2400" b="0" i="0">
              <a:solidFill>
                <a:srgbClr val="333333"/>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Chief Nursing Officer: </a:t>
            </a:r>
            <a:r>
              <a:rPr lang="en-GB" sz="2400" b="0" i="0">
                <a:solidFill>
                  <a:srgbClr val="333333"/>
                </a:solidFill>
                <a:effectLst/>
                <a:latin typeface="Arial" panose="020B0604020202020204" pitchFamily="34" charset="0"/>
                <a:cs typeface="Arial" panose="020B0604020202020204" pitchFamily="34" charset="0"/>
              </a:rPr>
              <a:t>Chris Caldwell</a:t>
            </a: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Chief Finance Officer: </a:t>
            </a:r>
            <a:r>
              <a:rPr lang="en-GB" sz="2400" b="0" i="0">
                <a:solidFill>
                  <a:srgbClr val="333333"/>
                </a:solidFill>
                <a:effectLst/>
                <a:latin typeface="Arial" panose="020B0604020202020204" pitchFamily="34" charset="0"/>
                <a:cs typeface="Arial" panose="020B0604020202020204" pitchFamily="34" charset="0"/>
              </a:rPr>
              <a:t>Phill Wells</a:t>
            </a: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Chief People Officer: </a:t>
            </a:r>
            <a:r>
              <a:rPr lang="en-GB" sz="2400" b="0" i="0">
                <a:solidFill>
                  <a:srgbClr val="333333"/>
                </a:solidFill>
                <a:effectLst/>
                <a:latin typeface="Arial" panose="020B0604020202020204" pitchFamily="34" charset="0"/>
                <a:cs typeface="Arial" panose="020B0604020202020204" pitchFamily="34" charset="0"/>
              </a:rPr>
              <a:t>Sarah Morgan</a:t>
            </a: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Chief Development and Population Health Officer: </a:t>
            </a:r>
            <a:r>
              <a:rPr lang="en-GB" sz="2400" b="0" i="0">
                <a:solidFill>
                  <a:srgbClr val="333333"/>
                </a:solidFill>
                <a:effectLst/>
                <a:latin typeface="Arial" panose="020B0604020202020204" pitchFamily="34" charset="0"/>
                <a:cs typeface="Arial" panose="020B0604020202020204" pitchFamily="34" charset="0"/>
              </a:rPr>
              <a:t>Sarah </a:t>
            </a:r>
            <a:r>
              <a:rPr lang="en-GB" sz="2400" b="0" i="0" err="1">
                <a:solidFill>
                  <a:srgbClr val="333333"/>
                </a:solidFill>
                <a:effectLst/>
                <a:latin typeface="Arial" panose="020B0604020202020204" pitchFamily="34" charset="0"/>
                <a:cs typeface="Arial" panose="020B0604020202020204" pitchFamily="34" charset="0"/>
              </a:rPr>
              <a:t>Mansuralli</a:t>
            </a:r>
            <a:endParaRPr lang="en-GB" sz="2400" b="0" i="0">
              <a:solidFill>
                <a:srgbClr val="333333"/>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Executive Director of Places: </a:t>
            </a:r>
            <a:r>
              <a:rPr lang="en-GB" sz="2400" b="0" i="0">
                <a:solidFill>
                  <a:srgbClr val="333333"/>
                </a:solidFill>
                <a:effectLst/>
                <a:latin typeface="Arial" panose="020B0604020202020204" pitchFamily="34" charset="0"/>
                <a:cs typeface="Arial" panose="020B0604020202020204" pitchFamily="34" charset="0"/>
              </a:rPr>
              <a:t>Sarah McDonnell-Davies</a:t>
            </a: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Executive Director of Corporate Affairs: </a:t>
            </a:r>
            <a:r>
              <a:rPr lang="en-GB" sz="2400" b="0" i="0">
                <a:solidFill>
                  <a:srgbClr val="333333"/>
                </a:solidFill>
                <a:effectLst/>
                <a:latin typeface="Arial" panose="020B0604020202020204" pitchFamily="34" charset="0"/>
                <a:cs typeface="Arial" panose="020B0604020202020204" pitchFamily="34" charset="0"/>
              </a:rPr>
              <a:t>Ian Porter</a:t>
            </a: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Executive Director of Performance and Transformation: </a:t>
            </a:r>
            <a:r>
              <a:rPr lang="en-GB" sz="2400" b="0" i="0">
                <a:solidFill>
                  <a:srgbClr val="333333"/>
                </a:solidFill>
                <a:effectLst/>
                <a:latin typeface="Arial" panose="020B0604020202020204" pitchFamily="34" charset="0"/>
                <a:cs typeface="Arial" panose="020B0604020202020204" pitchFamily="34" charset="0"/>
              </a:rPr>
              <a:t>Richard Dale</a:t>
            </a:r>
          </a:p>
          <a:p>
            <a:pPr algn="l" fontAlgn="base">
              <a:buFont typeface="Arial" panose="020B0604020202020204" pitchFamily="34" charset="0"/>
              <a:buChar char="•"/>
            </a:pPr>
            <a:endParaRPr lang="en-GB" sz="2400">
              <a:solidFill>
                <a:srgbClr val="333333"/>
              </a:solidFill>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Deputy Medical Officer</a:t>
            </a:r>
            <a:r>
              <a:rPr lang="en-GB" sz="2400" b="0" i="0">
                <a:solidFill>
                  <a:srgbClr val="333333"/>
                </a:solidFill>
                <a:effectLst/>
                <a:latin typeface="Arial" panose="020B0604020202020204" pitchFamily="34" charset="0"/>
                <a:cs typeface="Arial" panose="020B0604020202020204" pitchFamily="34" charset="0"/>
              </a:rPr>
              <a:t>: Dr Sonali </a:t>
            </a:r>
            <a:r>
              <a:rPr lang="en-GB" sz="2400" b="0" i="0" err="1">
                <a:solidFill>
                  <a:srgbClr val="333333"/>
                </a:solidFill>
                <a:effectLst/>
                <a:latin typeface="Arial" panose="020B0604020202020204" pitchFamily="34" charset="0"/>
                <a:cs typeface="Arial" panose="020B0604020202020204" pitchFamily="34" charset="0"/>
              </a:rPr>
              <a:t>Kinra</a:t>
            </a:r>
            <a:endParaRPr lang="en-GB" sz="2400" b="0" i="0">
              <a:solidFill>
                <a:srgbClr val="333333"/>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2400" b="1">
                <a:solidFill>
                  <a:srgbClr val="333333"/>
                </a:solidFill>
                <a:latin typeface="Arial" panose="020B0604020202020204" pitchFamily="34" charset="0"/>
                <a:cs typeface="Arial" panose="020B0604020202020204" pitchFamily="34" charset="0"/>
              </a:rPr>
              <a:t>Deputy Clinical Officer: </a:t>
            </a:r>
            <a:r>
              <a:rPr lang="en-GB" sz="2400">
                <a:solidFill>
                  <a:srgbClr val="333333"/>
                </a:solidFill>
                <a:latin typeface="Arial" panose="020B0604020202020204" pitchFamily="34" charset="0"/>
                <a:cs typeface="Arial" panose="020B0604020202020204" pitchFamily="34" charset="0"/>
              </a:rPr>
              <a:t>Michelle Johnson</a:t>
            </a:r>
            <a:endParaRPr lang="en-GB" sz="2400" b="0" i="0">
              <a:solidFill>
                <a:srgbClr val="333333"/>
              </a:solidFill>
              <a:effectLst/>
              <a:latin typeface="Arial" panose="020B0604020202020204" pitchFamily="34" charset="0"/>
              <a:cs typeface="Arial" panose="020B0604020202020204" pitchFamily="34" charset="0"/>
            </a:endParaRPr>
          </a:p>
          <a:p>
            <a:pPr lvl="1"/>
            <a:endParaRPr lang="en-GB" b="0" i="0" u="none" strike="noStrike" baseline="0">
              <a:solidFill>
                <a:srgbClr val="000000"/>
              </a:solidFill>
              <a:latin typeface="Calibri" panose="020F0502020204030204" pitchFamily="34" charset="0"/>
            </a:endParaRPr>
          </a:p>
          <a:p>
            <a:pPr marL="800100" lvl="1" indent="-342900">
              <a:buFont typeface="Arial" panose="020B0604020202020204" pitchFamily="34" charset="0"/>
              <a:buChar char="•"/>
            </a:pPr>
            <a:endParaRPr lang="en-GB" sz="20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853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134" y="712872"/>
            <a:ext cx="11993732" cy="6186309"/>
          </a:xfrm>
          <a:prstGeom prst="rect">
            <a:avLst/>
          </a:prstGeom>
        </p:spPr>
        <p:txBody>
          <a:bodyPr wrap="square">
            <a:spAutoFit/>
          </a:bodyPr>
          <a:lstStyle/>
          <a:p>
            <a:pPr lvl="0">
              <a:spcAft>
                <a:spcPts val="0"/>
              </a:spcAft>
            </a:pPr>
            <a:r>
              <a:rPr lang="en-GB" sz="2800" b="1">
                <a:latin typeface="Arial" panose="020B0604020202020204" pitchFamily="34" charset="0"/>
                <a:cs typeface="Arial" panose="020B0604020202020204" pitchFamily="34" charset="0"/>
              </a:rPr>
              <a:t>Place Directorate (Barnet)</a:t>
            </a:r>
          </a:p>
          <a:p>
            <a:pPr lvl="0">
              <a:spcAft>
                <a:spcPts val="0"/>
              </a:spcAft>
            </a:pPr>
            <a:endParaRPr lang="en-GB" sz="2400" b="1">
              <a:effectLst/>
              <a:latin typeface="Arial" panose="020B0604020202020204" pitchFamily="34" charset="0"/>
              <a:ea typeface="Times New Roman" panose="02020603050405020304" pitchFamily="18" charset="0"/>
              <a:cs typeface="Arial" panose="020B0604020202020204" pitchFamily="34" charset="0"/>
            </a:endParaRPr>
          </a:p>
          <a:p>
            <a:pPr lvl="0">
              <a:spcAft>
                <a:spcPts val="0"/>
              </a:spcAft>
            </a:pPr>
            <a:r>
              <a:rPr lang="en-GB" sz="2400" b="1">
                <a:latin typeface="Arial" panose="020B0604020202020204" pitchFamily="34" charset="0"/>
                <a:ea typeface="Times New Roman" panose="02020603050405020304" pitchFamily="18" charset="0"/>
                <a:cs typeface="Arial" panose="020B0604020202020204" pitchFamily="34" charset="0"/>
              </a:rPr>
              <a:t>Non-Clinical </a:t>
            </a:r>
            <a:endParaRPr lang="en-GB" sz="2400" b="1">
              <a:effectLst/>
              <a:latin typeface="Arial" panose="020B0604020202020204" pitchFamily="34" charset="0"/>
              <a:ea typeface="Times New Roman" panose="02020603050405020304" pitchFamily="18" charset="0"/>
              <a:cs typeface="Arial" panose="020B0604020202020204" pitchFamily="34" charset="0"/>
            </a:endParaRP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Director of Integration: </a:t>
            </a:r>
            <a:r>
              <a:rPr lang="en-GB" sz="2400" i="0">
                <a:solidFill>
                  <a:srgbClr val="333333"/>
                </a:solidFill>
                <a:effectLst/>
                <a:latin typeface="Arial" panose="020B0604020202020204" pitchFamily="34" charset="0"/>
                <a:cs typeface="Arial" panose="020B0604020202020204" pitchFamily="34" charset="0"/>
              </a:rPr>
              <a:t>Colette Wood</a:t>
            </a: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Deputy Director Primary Care: </a:t>
            </a:r>
            <a:r>
              <a:rPr lang="en-GB" sz="2400" i="0">
                <a:solidFill>
                  <a:srgbClr val="333333"/>
                </a:solidFill>
                <a:effectLst/>
                <a:latin typeface="Arial" panose="020B0604020202020204" pitchFamily="34" charset="0"/>
                <a:cs typeface="Arial" panose="020B0604020202020204" pitchFamily="34" charset="0"/>
              </a:rPr>
              <a:t>Carol Kumar &amp; Kelly Poole (job share)</a:t>
            </a: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Deputy Director of Transformation and Children: </a:t>
            </a:r>
            <a:r>
              <a:rPr lang="en-GB" sz="2400" i="0">
                <a:solidFill>
                  <a:srgbClr val="333333"/>
                </a:solidFill>
                <a:effectLst/>
                <a:latin typeface="Arial" panose="020B0604020202020204" pitchFamily="34" charset="0"/>
                <a:cs typeface="Arial" panose="020B0604020202020204" pitchFamily="34" charset="0"/>
              </a:rPr>
              <a:t>Daniel Morgan</a:t>
            </a:r>
          </a:p>
          <a:p>
            <a:pPr algn="l" fontAlgn="base">
              <a:buFont typeface="Arial" panose="020B0604020202020204" pitchFamily="34" charset="0"/>
              <a:buChar char="•"/>
            </a:pPr>
            <a:r>
              <a:rPr lang="en-GB" sz="2400" b="1">
                <a:solidFill>
                  <a:srgbClr val="333333"/>
                </a:solidFill>
                <a:latin typeface="Arial" panose="020B0604020202020204" pitchFamily="34" charset="0"/>
                <a:cs typeface="Arial" panose="020B0604020202020204" pitchFamily="34" charset="0"/>
              </a:rPr>
              <a:t>Director of Integrated Commissioning</a:t>
            </a:r>
            <a:r>
              <a:rPr lang="en-GB" sz="2400">
                <a:solidFill>
                  <a:srgbClr val="333333"/>
                </a:solidFill>
                <a:latin typeface="Arial" panose="020B0604020202020204" pitchFamily="34" charset="0"/>
                <a:cs typeface="Arial" panose="020B0604020202020204" pitchFamily="34" charset="0"/>
              </a:rPr>
              <a:t>: Jess Baines-Holmes</a:t>
            </a: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Head of Borough Integrated Borough Partnership: </a:t>
            </a:r>
            <a:r>
              <a:rPr lang="en-GB" sz="2400" i="0">
                <a:solidFill>
                  <a:srgbClr val="333333"/>
                </a:solidFill>
                <a:effectLst/>
                <a:latin typeface="Arial" panose="020B0604020202020204" pitchFamily="34" charset="0"/>
                <a:cs typeface="Arial" panose="020B0604020202020204" pitchFamily="34" charset="0"/>
              </a:rPr>
              <a:t>Tara Mooney</a:t>
            </a:r>
          </a:p>
          <a:p>
            <a:pPr algn="l" fontAlgn="base">
              <a:buFont typeface="Arial" panose="020B0604020202020204" pitchFamily="34" charset="0"/>
              <a:buChar char="•"/>
            </a:pPr>
            <a:r>
              <a:rPr lang="en-GB" sz="2400" b="1">
                <a:solidFill>
                  <a:srgbClr val="333333"/>
                </a:solidFill>
                <a:latin typeface="Arial" panose="020B0604020202020204" pitchFamily="34" charset="0"/>
                <a:cs typeface="Arial" panose="020B0604020202020204" pitchFamily="34" charset="0"/>
              </a:rPr>
              <a:t>Head of Medicines Management</a:t>
            </a:r>
            <a:r>
              <a:rPr lang="en-GB" sz="2400">
                <a:solidFill>
                  <a:srgbClr val="333333"/>
                </a:solidFill>
                <a:latin typeface="Arial" panose="020B0604020202020204" pitchFamily="34" charset="0"/>
                <a:cs typeface="Arial" panose="020B0604020202020204" pitchFamily="34" charset="0"/>
              </a:rPr>
              <a:t>: Maninder Kaur Singh</a:t>
            </a:r>
            <a:endParaRPr lang="en-GB" sz="2400" i="0">
              <a:solidFill>
                <a:srgbClr val="333333"/>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GB" sz="2400" b="1">
              <a:solidFill>
                <a:srgbClr val="333333"/>
              </a:solidFill>
              <a:latin typeface="Arial" panose="020B0604020202020204" pitchFamily="34" charset="0"/>
              <a:cs typeface="Arial" panose="020B0604020202020204" pitchFamily="34" charset="0"/>
            </a:endParaRPr>
          </a:p>
          <a:p>
            <a:pPr algn="l" fontAlgn="base"/>
            <a:r>
              <a:rPr lang="en-GB" sz="2400" b="1">
                <a:solidFill>
                  <a:srgbClr val="333333"/>
                </a:solidFill>
                <a:latin typeface="Arial" panose="020B0604020202020204" pitchFamily="34" charset="0"/>
                <a:cs typeface="Arial" panose="020B0604020202020204" pitchFamily="34" charset="0"/>
              </a:rPr>
              <a:t>Clinical</a:t>
            </a:r>
          </a:p>
          <a:p>
            <a:pPr algn="l" fontAlgn="base">
              <a:buFont typeface="Arial" panose="020B0604020202020204" pitchFamily="34" charset="0"/>
              <a:buChar char="•"/>
            </a:pPr>
            <a:r>
              <a:rPr lang="en-GB" sz="2400" b="1">
                <a:solidFill>
                  <a:srgbClr val="333333"/>
                </a:solidFill>
                <a:latin typeface="Arial" panose="020B0604020202020204" pitchFamily="34" charset="0"/>
                <a:cs typeface="Arial" panose="020B0604020202020204" pitchFamily="34" charset="0"/>
              </a:rPr>
              <a:t>Clinical Director of Place</a:t>
            </a:r>
            <a:r>
              <a:rPr lang="en-GB" sz="2400" b="1" i="0">
                <a:solidFill>
                  <a:srgbClr val="333333"/>
                </a:solidFill>
                <a:effectLst/>
                <a:latin typeface="Arial" panose="020B0604020202020204" pitchFamily="34" charset="0"/>
                <a:cs typeface="Arial" panose="020B0604020202020204" pitchFamily="34" charset="0"/>
              </a:rPr>
              <a:t>: </a:t>
            </a:r>
            <a:r>
              <a:rPr lang="en-GB" sz="2400">
                <a:solidFill>
                  <a:srgbClr val="333333"/>
                </a:solidFill>
                <a:latin typeface="Arial" panose="020B0604020202020204" pitchFamily="34" charset="0"/>
                <a:cs typeface="Arial" panose="020B0604020202020204" pitchFamily="34" charset="0"/>
              </a:rPr>
              <a:t>Dr Nick Dattani</a:t>
            </a:r>
          </a:p>
          <a:p>
            <a:pPr algn="l" fontAlgn="base">
              <a:buFont typeface="Arial" panose="020B0604020202020204" pitchFamily="34" charset="0"/>
              <a:buChar char="•"/>
            </a:pPr>
            <a:r>
              <a:rPr lang="en-GB" sz="2400" b="1" i="0">
                <a:solidFill>
                  <a:srgbClr val="333333"/>
                </a:solidFill>
                <a:effectLst/>
                <a:latin typeface="Arial" panose="020B0604020202020204" pitchFamily="34" charset="0"/>
                <a:cs typeface="Arial" panose="020B0604020202020204" pitchFamily="34" charset="0"/>
              </a:rPr>
              <a:t>Clinical Lead: </a:t>
            </a:r>
            <a:r>
              <a:rPr lang="en-GB" sz="2400" i="1">
                <a:solidFill>
                  <a:srgbClr val="333333"/>
                </a:solidFill>
                <a:effectLst/>
                <a:latin typeface="Arial" panose="020B0604020202020204" pitchFamily="34" charset="0"/>
                <a:cs typeface="Arial" panose="020B0604020202020204" pitchFamily="34" charset="0"/>
              </a:rPr>
              <a:t>new clinical leads to be introduced in next slides</a:t>
            </a:r>
            <a:endParaRPr lang="en-GB" sz="2400" b="1" i="1">
              <a:solidFill>
                <a:srgbClr val="333333"/>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GB" sz="2400" b="1" i="0">
              <a:solidFill>
                <a:srgbClr val="333333"/>
              </a:solidFill>
              <a:effectLst/>
              <a:latin typeface="Arial" panose="020B0604020202020204" pitchFamily="34" charset="0"/>
              <a:cs typeface="Arial" panose="020B0604020202020204" pitchFamily="34" charset="0"/>
            </a:endParaRPr>
          </a:p>
          <a:p>
            <a:pPr lvl="1"/>
            <a:endParaRPr lang="en-GB" b="0" i="0" u="none" strike="noStrike" baseline="0">
              <a:solidFill>
                <a:srgbClr val="000000"/>
              </a:solidFill>
              <a:latin typeface="Calibri" panose="020F0502020204030204" pitchFamily="34" charset="0"/>
            </a:endParaRPr>
          </a:p>
          <a:p>
            <a:pPr marL="800100" lvl="1" indent="-342900">
              <a:buFont typeface="Arial" panose="020B0604020202020204" pitchFamily="34" charset="0"/>
              <a:buChar char="•"/>
            </a:pPr>
            <a:endParaRPr lang="en-GB" sz="20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305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134" y="712872"/>
            <a:ext cx="11993732" cy="5570756"/>
          </a:xfrm>
          <a:prstGeom prst="rect">
            <a:avLst/>
          </a:prstGeom>
        </p:spPr>
        <p:txBody>
          <a:bodyPr wrap="square">
            <a:spAutoFit/>
          </a:bodyPr>
          <a:lstStyle/>
          <a:p>
            <a:pPr lvl="0">
              <a:spcAft>
                <a:spcPts val="0"/>
              </a:spcAft>
            </a:pPr>
            <a:r>
              <a:rPr lang="en-GB" sz="2800" b="1">
                <a:latin typeface="Arial" panose="020B0604020202020204" pitchFamily="34" charset="0"/>
                <a:cs typeface="Arial" panose="020B0604020202020204" pitchFamily="34" charset="0"/>
              </a:rPr>
              <a:t>Barnet Borough Partnership (BBP)</a:t>
            </a:r>
          </a:p>
          <a:p>
            <a:pPr lvl="0">
              <a:spcAft>
                <a:spcPts val="0"/>
              </a:spcAft>
            </a:pPr>
            <a:endParaRPr lang="en-GB" sz="2800" b="1">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Arial" panose="020B0604020202020204" pitchFamily="34" charset="0"/>
              <a:buChar char="•"/>
            </a:pPr>
            <a:r>
              <a:rPr lang="en-GB" sz="2800" b="1">
                <a:latin typeface="Arial" panose="020B0604020202020204" pitchFamily="34" charset="0"/>
                <a:ea typeface="Times New Roman" panose="02020603050405020304" pitchFamily="18" charset="0"/>
                <a:cs typeface="Arial" panose="020B0604020202020204" pitchFamily="34" charset="0"/>
              </a:rPr>
              <a:t>Health Inequalities</a:t>
            </a:r>
          </a:p>
          <a:p>
            <a:pPr lvl="1"/>
            <a:r>
              <a:rPr lang="en-GB" sz="2400" b="0" i="0" u="none" strike="noStrike" baseline="0">
                <a:solidFill>
                  <a:srgbClr val="000000"/>
                </a:solidFill>
                <a:latin typeface="Arial" panose="020B0604020202020204" pitchFamily="34" charset="0"/>
                <a:cs typeface="Arial" panose="020B0604020202020204" pitchFamily="34" charset="0"/>
              </a:rPr>
              <a:t>The health Inequalities workstream has focused initially on three core projects: </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cardiovascular disease prevention with emphasis on underserved groups</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inequalities in childhood immunisations</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oral health in pre-school children</a:t>
            </a:r>
          </a:p>
          <a:p>
            <a:pPr lvl="1"/>
            <a:r>
              <a:rPr lang="en-GB" sz="2400">
                <a:solidFill>
                  <a:srgbClr val="000000"/>
                </a:solidFill>
                <a:latin typeface="Arial" panose="020B0604020202020204" pitchFamily="34" charset="0"/>
                <a:cs typeface="Arial" panose="020B0604020202020204" pitchFamily="34" charset="0"/>
              </a:rPr>
              <a:t>The objectives are:</a:t>
            </a:r>
          </a:p>
          <a:p>
            <a:pPr marL="742950" lvl="1" indent="-28575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Deliver Healthy Heart Peer Support project to raise awareness of hypertension/ CVD prevention in Black African, Caribbean and South Asian communities</a:t>
            </a:r>
          </a:p>
          <a:p>
            <a:pPr marL="742950" lvl="1" indent="-28575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Reduce inequalities in the uptake of childhood immunisations starting with MMR</a:t>
            </a:r>
          </a:p>
          <a:p>
            <a:pPr marL="742950" lvl="1" indent="-28575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Barnet Young Brushers (BYB) Deliver supervised toothbrushing	</a:t>
            </a:r>
          </a:p>
          <a:p>
            <a:pPr lvl="1"/>
            <a:endParaRPr lang="en-GB" b="0" i="0" u="none" strike="noStrike" baseline="0">
              <a:solidFill>
                <a:srgbClr val="000000"/>
              </a:solidFill>
              <a:latin typeface="Calibri" panose="020F0502020204030204" pitchFamily="34" charset="0"/>
            </a:endParaRPr>
          </a:p>
          <a:p>
            <a:pPr marL="800100" lvl="1" indent="-342900">
              <a:buFont typeface="Arial" panose="020B0604020202020204" pitchFamily="34" charset="0"/>
              <a:buChar char="•"/>
            </a:pPr>
            <a:endParaRPr lang="en-GB" sz="20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37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E1971872-3400-E64F-B64A-A83213536EBB}"/>
              </a:ext>
            </a:extLst>
          </p:cNvPr>
          <p:cNvCxnSpPr>
            <a:cxnSpLocks/>
          </p:cNvCxnSpPr>
          <p:nvPr/>
        </p:nvCxnSpPr>
        <p:spPr>
          <a:xfrm flipH="1">
            <a:off x="338590" y="793952"/>
            <a:ext cx="1013467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25FC5D-C61B-F044-BC2C-AE609283E8AB}"/>
              </a:ext>
            </a:extLst>
          </p:cNvPr>
          <p:cNvSpPr txBox="1"/>
          <p:nvPr/>
        </p:nvSpPr>
        <p:spPr>
          <a:xfrm>
            <a:off x="335360" y="1379170"/>
            <a:ext cx="7662144" cy="3142527"/>
          </a:xfrm>
          <a:prstGeom prst="rect">
            <a:avLst/>
          </a:prstGeom>
          <a:noFill/>
        </p:spPr>
        <p:txBody>
          <a:bodyPr wrap="square" lIns="0" numCol="1" spcCol="144000" rtlCol="0">
            <a:spAutoFit/>
          </a:bodyPr>
          <a:lstStyle/>
          <a:p>
            <a:pPr marL="380990" indent="-380990">
              <a:lnSpc>
                <a:spcPct val="80000"/>
              </a:lnSpc>
              <a:spcAft>
                <a:spcPts val="800"/>
              </a:spcAft>
              <a:buFont typeface="Arial" panose="020B0604020202020204" pitchFamily="34" charset="0"/>
              <a:buChar char="•"/>
            </a:pPr>
            <a:r>
              <a:rPr lang="en-GB" sz="4267" b="1" spc="-67">
                <a:solidFill>
                  <a:schemeClr val="accent1"/>
                </a:solidFill>
                <a:latin typeface="Calibri" panose="020F0502020204030204" pitchFamily="34" charset="0"/>
                <a:ea typeface="Calibri" panose="020F0502020204030204" pitchFamily="34" charset="0"/>
                <a:cs typeface="Times New Roman" panose="02020603050405020304" pitchFamily="18" charset="0"/>
              </a:rPr>
              <a:t>Workforce Supply</a:t>
            </a:r>
          </a:p>
          <a:p>
            <a:pPr marL="380990" indent="-380990">
              <a:lnSpc>
                <a:spcPct val="80000"/>
              </a:lnSpc>
              <a:spcAft>
                <a:spcPts val="800"/>
              </a:spcAft>
              <a:buFont typeface="Arial" panose="020B0604020202020204" pitchFamily="34" charset="0"/>
              <a:buChar char="•"/>
            </a:pPr>
            <a:endParaRPr lang="en-GB" sz="4267" b="1" spc="-67">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80990" indent="-380990">
              <a:lnSpc>
                <a:spcPct val="80000"/>
              </a:lnSpc>
              <a:spcAft>
                <a:spcPts val="800"/>
              </a:spcAft>
              <a:buFont typeface="Arial" panose="020B0604020202020204" pitchFamily="34" charset="0"/>
              <a:buChar char="•"/>
            </a:pPr>
            <a:r>
              <a:rPr lang="en-GB" sz="4267" b="1" spc="-67">
                <a:solidFill>
                  <a:schemeClr val="accent1"/>
                </a:solidFill>
                <a:latin typeface="Calibri" panose="020F0502020204030204" pitchFamily="34" charset="0"/>
                <a:ea typeface="Calibri" panose="020F0502020204030204" pitchFamily="34" charset="0"/>
                <a:cs typeface="Times New Roman" panose="02020603050405020304" pitchFamily="18" charset="0"/>
              </a:rPr>
              <a:t>Workforce Development</a:t>
            </a:r>
          </a:p>
          <a:p>
            <a:pPr marL="380990" indent="-380990">
              <a:lnSpc>
                <a:spcPct val="80000"/>
              </a:lnSpc>
              <a:spcAft>
                <a:spcPts val="800"/>
              </a:spcAft>
              <a:buFont typeface="Arial" panose="020B0604020202020204" pitchFamily="34" charset="0"/>
              <a:buChar char="•"/>
            </a:pPr>
            <a:endParaRPr lang="en-GB" sz="4267" b="1" spc="-67">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80990" indent="-380990">
              <a:lnSpc>
                <a:spcPct val="80000"/>
              </a:lnSpc>
              <a:spcAft>
                <a:spcPts val="800"/>
              </a:spcAft>
              <a:buFont typeface="Arial" panose="020B0604020202020204" pitchFamily="34" charset="0"/>
              <a:buChar char="•"/>
            </a:pPr>
            <a:r>
              <a:rPr lang="en-GB" sz="4267" b="1" spc="-67">
                <a:solidFill>
                  <a:schemeClr val="accent1"/>
                </a:solidFill>
                <a:latin typeface="Calibri" panose="020F0502020204030204" pitchFamily="34" charset="0"/>
                <a:ea typeface="Calibri" panose="020F0502020204030204" pitchFamily="34" charset="0"/>
                <a:cs typeface="Times New Roman" panose="02020603050405020304" pitchFamily="18" charset="0"/>
              </a:rPr>
              <a:t>Workforce Transformation</a:t>
            </a:r>
            <a:endParaRPr lang="en-GB" sz="4267">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116C2B18-D9E7-6B41-91A1-6C50AB8447F2}"/>
              </a:ext>
            </a:extLst>
          </p:cNvPr>
          <p:cNvCxnSpPr>
            <a:cxnSpLocks/>
          </p:cNvCxnSpPr>
          <p:nvPr/>
        </p:nvCxnSpPr>
        <p:spPr>
          <a:xfrm flipH="1">
            <a:off x="335361" y="5760840"/>
            <a:ext cx="11474639"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51F29D2A-70AF-0605-6981-4A1BA374A014}"/>
              </a:ext>
            </a:extLst>
          </p:cNvPr>
          <p:cNvPicPr>
            <a:picLocks noChangeAspect="1"/>
          </p:cNvPicPr>
          <p:nvPr/>
        </p:nvPicPr>
        <p:blipFill>
          <a:blip r:embed="rId3"/>
          <a:stretch>
            <a:fillRect/>
          </a:stretch>
        </p:blipFill>
        <p:spPr>
          <a:xfrm>
            <a:off x="452699" y="5942105"/>
            <a:ext cx="2044700" cy="711200"/>
          </a:xfrm>
          <a:prstGeom prst="rect">
            <a:avLst/>
          </a:prstGeom>
        </p:spPr>
      </p:pic>
      <p:pic>
        <p:nvPicPr>
          <p:cNvPr id="2" name="Picture 1" descr="A picture containing logo&#10;&#10;Description automatically generated">
            <a:extLst>
              <a:ext uri="{FF2B5EF4-FFF2-40B4-BE49-F238E27FC236}">
                <a16:creationId xmlns:a16="http://schemas.microsoft.com/office/drawing/2014/main" id="{083566A9-C4C9-C52C-4842-08F0BEED9C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473" y="443654"/>
            <a:ext cx="1320800" cy="1053253"/>
          </a:xfrm>
          <a:prstGeom prst="rect">
            <a:avLst/>
          </a:prstGeom>
        </p:spPr>
      </p:pic>
      <p:sp>
        <p:nvSpPr>
          <p:cNvPr id="4" name="TextBox 3">
            <a:extLst>
              <a:ext uri="{FF2B5EF4-FFF2-40B4-BE49-F238E27FC236}">
                <a16:creationId xmlns:a16="http://schemas.microsoft.com/office/drawing/2014/main" id="{8C49CD0B-3CFF-E5E5-A589-005B27E19298}"/>
              </a:ext>
            </a:extLst>
          </p:cNvPr>
          <p:cNvSpPr txBox="1"/>
          <p:nvPr/>
        </p:nvSpPr>
        <p:spPr>
          <a:xfrm>
            <a:off x="3047281" y="3110624"/>
            <a:ext cx="6094562" cy="369332"/>
          </a:xfrm>
          <a:prstGeom prst="rect">
            <a:avLst/>
          </a:prstGeom>
          <a:noFill/>
        </p:spPr>
        <p:txBody>
          <a:bodyPr wrap="square">
            <a:spAutoFit/>
          </a:bodyPr>
          <a:lstStyle/>
          <a:p>
            <a:r>
              <a:rPr lang="en-GB"/>
              <a:t> </a:t>
            </a:r>
          </a:p>
        </p:txBody>
      </p:sp>
      <p:pic>
        <p:nvPicPr>
          <p:cNvPr id="2054" name="Picture 6">
            <a:extLst>
              <a:ext uri="{FF2B5EF4-FFF2-40B4-BE49-F238E27FC236}">
                <a16:creationId xmlns:a16="http://schemas.microsoft.com/office/drawing/2014/main" id="{61BF2E24-F862-2924-8D11-47DE32BE13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775" y="128588"/>
            <a:ext cx="9696450" cy="660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99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134" y="712872"/>
            <a:ext cx="11993732" cy="4924425"/>
          </a:xfrm>
          <a:prstGeom prst="rect">
            <a:avLst/>
          </a:prstGeom>
        </p:spPr>
        <p:txBody>
          <a:bodyPr wrap="square">
            <a:spAutoFit/>
          </a:bodyPr>
          <a:lstStyle/>
          <a:p>
            <a:pPr lvl="0">
              <a:spcAft>
                <a:spcPts val="0"/>
              </a:spcAft>
            </a:pPr>
            <a:r>
              <a:rPr lang="en-GB" sz="2800" b="1">
                <a:latin typeface="Arial" panose="020B0604020202020204" pitchFamily="34" charset="0"/>
                <a:cs typeface="Arial" panose="020B0604020202020204" pitchFamily="34" charset="0"/>
              </a:rPr>
              <a:t>Barnet Borough Partnership (BBP)</a:t>
            </a:r>
          </a:p>
          <a:p>
            <a:pPr lvl="0">
              <a:spcAft>
                <a:spcPts val="0"/>
              </a:spcAft>
            </a:pPr>
            <a:endParaRPr lang="en-GB" sz="2800" b="1">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Arial" panose="020B0604020202020204" pitchFamily="34" charset="0"/>
              <a:buChar char="•"/>
            </a:pPr>
            <a:r>
              <a:rPr lang="en-GB" sz="2800" b="1">
                <a:latin typeface="Arial" panose="020B0604020202020204" pitchFamily="34" charset="0"/>
                <a:ea typeface="Times New Roman" panose="02020603050405020304" pitchFamily="18" charset="0"/>
                <a:cs typeface="Arial" panose="020B0604020202020204" pitchFamily="34" charset="0"/>
              </a:rPr>
              <a:t>Children &amp; Young People</a:t>
            </a:r>
          </a:p>
          <a:p>
            <a:pPr lvl="1"/>
            <a:r>
              <a:rPr lang="en-GB" sz="2400" b="0" i="0" u="none" strike="noStrike" baseline="0">
                <a:solidFill>
                  <a:srgbClr val="000000"/>
                </a:solidFill>
                <a:latin typeface="Arial" panose="020B0604020202020204" pitchFamily="34" charset="0"/>
                <a:cs typeface="Arial" panose="020B0604020202020204" pitchFamily="34" charset="0"/>
              </a:rPr>
              <a:t>The following areas of focus have been identified as priorities for a Barnet CYP Integrated Care Strategy: </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CYP MH and Wellbeing</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Autism / Child Development Centre</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Asthma</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Family hubs / early help hubs</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Integrated child health programme / integrated paediatric system</a:t>
            </a:r>
          </a:p>
          <a:p>
            <a:pPr marL="800100" lvl="1" indent="-342900">
              <a:buFont typeface="Arial" panose="020B0604020202020204" pitchFamily="34" charset="0"/>
              <a:buChar char="•"/>
            </a:pPr>
            <a:endParaRPr lang="en-GB" b="0" i="0" u="none" strike="noStrike" baseline="0">
              <a:solidFill>
                <a:srgbClr val="000000"/>
              </a:solidFill>
              <a:latin typeface="Calibri" panose="020F0502020204030204" pitchFamily="34" charset="0"/>
            </a:endParaRPr>
          </a:p>
          <a:p>
            <a:pPr marL="800100" lvl="1" indent="-342900">
              <a:buFont typeface="Arial" panose="020B0604020202020204" pitchFamily="34" charset="0"/>
              <a:buChar char="•"/>
            </a:pPr>
            <a:endParaRPr lang="en-GB" sz="20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464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134" y="712872"/>
            <a:ext cx="11993732" cy="6586418"/>
          </a:xfrm>
          <a:prstGeom prst="rect">
            <a:avLst/>
          </a:prstGeom>
        </p:spPr>
        <p:txBody>
          <a:bodyPr wrap="square">
            <a:spAutoFit/>
          </a:bodyPr>
          <a:lstStyle/>
          <a:p>
            <a:pPr lvl="0">
              <a:spcAft>
                <a:spcPts val="0"/>
              </a:spcAft>
            </a:pPr>
            <a:r>
              <a:rPr lang="en-GB" sz="2800" b="1">
                <a:latin typeface="Arial" panose="020B0604020202020204" pitchFamily="34" charset="0"/>
                <a:cs typeface="Arial" panose="020B0604020202020204" pitchFamily="34" charset="0"/>
              </a:rPr>
              <a:t>Barnet Borough Partnership (BBP)</a:t>
            </a:r>
          </a:p>
          <a:p>
            <a:pPr lvl="0">
              <a:spcAft>
                <a:spcPts val="0"/>
              </a:spcAft>
            </a:pPr>
            <a:endParaRPr lang="en-GB" sz="2800" b="1">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Arial" panose="020B0604020202020204" pitchFamily="34" charset="0"/>
              <a:buChar char="•"/>
            </a:pPr>
            <a:r>
              <a:rPr lang="en-GB" sz="2800" b="1">
                <a:latin typeface="Arial" panose="020B0604020202020204" pitchFamily="34" charset="0"/>
                <a:ea typeface="Times New Roman" panose="02020603050405020304" pitchFamily="18" charset="0"/>
                <a:cs typeface="Arial" panose="020B0604020202020204" pitchFamily="34" charset="0"/>
              </a:rPr>
              <a:t>Mental Health &amp; Dementia</a:t>
            </a:r>
          </a:p>
          <a:p>
            <a:pPr lvl="1"/>
            <a:r>
              <a:rPr lang="en-GB" sz="2400" b="0" i="0" u="none" strike="noStrike" baseline="0">
                <a:solidFill>
                  <a:srgbClr val="000000"/>
                </a:solidFill>
                <a:latin typeface="Arial" panose="020B0604020202020204" pitchFamily="34" charset="0"/>
                <a:cs typeface="Arial" panose="020B0604020202020204" pitchFamily="34" charset="0"/>
              </a:rPr>
              <a:t>The following areas of focus have been identified as priorities:</a:t>
            </a:r>
          </a:p>
          <a:p>
            <a:pPr marL="742950" lvl="1" indent="-28575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Implementing the new community model for MH </a:t>
            </a:r>
            <a:r>
              <a:rPr lang="en-GB" sz="2400">
                <a:solidFill>
                  <a:srgbClr val="000000"/>
                </a:solidFill>
                <a:latin typeface="Arial" panose="020B0604020202020204" pitchFamily="34" charset="0"/>
                <a:cs typeface="Arial" panose="020B0604020202020204" pitchFamily="34" charset="0"/>
              </a:rPr>
              <a:t>by </a:t>
            </a:r>
            <a:r>
              <a:rPr lang="en-GB" sz="2400" b="0" i="0" u="none" strike="noStrike" baseline="0">
                <a:solidFill>
                  <a:srgbClr val="000000"/>
                </a:solidFill>
                <a:latin typeface="Arial" panose="020B0604020202020204" pitchFamily="34" charset="0"/>
                <a:cs typeface="Arial" panose="020B0604020202020204" pitchFamily="34" charset="0"/>
              </a:rPr>
              <a:t>utilising system-level investment to support early intervention and prevention, enabling people to manage their mental health needs better in the community and reducing barriers to specialist care where needed</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Improving crisis support –investing in the development of local services that can support people in times of crisis and reduce escalation to specialist services</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Addressing MH inequalities –identifying and tacking areas of inequality in access, experience and outcomes</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Improving holistic care for adults with dementia and their carers –ensuring the local health and care offer is robust and able to meet a full range of needs</a:t>
            </a:r>
          </a:p>
          <a:p>
            <a:r>
              <a:rPr lang="en-GB" sz="1800" b="0" i="0" u="none" strike="noStrike" baseline="0">
                <a:solidFill>
                  <a:srgbClr val="000000"/>
                </a:solidFill>
                <a:latin typeface="Calibri" panose="020F0502020204030204" pitchFamily="34" charset="0"/>
              </a:rPr>
              <a:t>	</a:t>
            </a:r>
          </a:p>
          <a:p>
            <a:pPr marL="800100" lvl="1" indent="-342900">
              <a:buFont typeface="Arial" panose="020B0604020202020204" pitchFamily="34" charset="0"/>
              <a:buChar char="•"/>
            </a:pPr>
            <a:endParaRPr lang="en-GB" b="0" i="0" u="none" strike="noStrike" baseline="0">
              <a:solidFill>
                <a:srgbClr val="000000"/>
              </a:solidFill>
              <a:latin typeface="Calibri" panose="020F0502020204030204" pitchFamily="34" charset="0"/>
            </a:endParaRPr>
          </a:p>
          <a:p>
            <a:pPr marL="800100" lvl="1" indent="-342900">
              <a:buFont typeface="Arial" panose="020B0604020202020204" pitchFamily="34" charset="0"/>
              <a:buChar char="•"/>
            </a:pPr>
            <a:endParaRPr lang="en-GB" sz="20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95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134" y="712872"/>
            <a:ext cx="11993732" cy="7417415"/>
          </a:xfrm>
          <a:prstGeom prst="rect">
            <a:avLst/>
          </a:prstGeom>
        </p:spPr>
        <p:txBody>
          <a:bodyPr wrap="square">
            <a:spAutoFit/>
          </a:bodyPr>
          <a:lstStyle/>
          <a:p>
            <a:pPr lvl="0">
              <a:spcAft>
                <a:spcPts val="0"/>
              </a:spcAft>
            </a:pPr>
            <a:r>
              <a:rPr lang="en-GB" sz="2800" b="1">
                <a:latin typeface="Arial" panose="020B0604020202020204" pitchFamily="34" charset="0"/>
                <a:cs typeface="Arial" panose="020B0604020202020204" pitchFamily="34" charset="0"/>
              </a:rPr>
              <a:t>Barnet Borough Partnership (BBP)</a:t>
            </a:r>
          </a:p>
          <a:p>
            <a:pPr lvl="0">
              <a:spcAft>
                <a:spcPts val="0"/>
              </a:spcAft>
            </a:pPr>
            <a:endParaRPr lang="en-GB" sz="2800" b="1">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Arial" panose="020B0604020202020204" pitchFamily="34" charset="0"/>
              <a:buChar char="•"/>
            </a:pPr>
            <a:r>
              <a:rPr lang="en-GB" sz="2800" b="1">
                <a:latin typeface="Arial" panose="020B0604020202020204" pitchFamily="34" charset="0"/>
                <a:ea typeface="Times New Roman" panose="02020603050405020304" pitchFamily="18" charset="0"/>
                <a:cs typeface="Arial" panose="020B0604020202020204" pitchFamily="34" charset="0"/>
              </a:rPr>
              <a:t>Frailty</a:t>
            </a:r>
            <a:endParaRPr lang="en-GB" sz="2400" b="0" i="0" u="none" strike="noStrike" baseline="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The Community Frailty MDT is based on a successful pilot in PCN2 and engagement with partners on scale up and additions to the model.</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The plan is to roll out the frailty MDT model across Barnet establishing North and South frailty MDT for the borough is now in place and has started. </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The Pan Barnet MDT will provide anticipatory care for frail 65yrs+ living in the Borough of Barnet. Core MDT Membership includes a Geriatrician and Old Age Psychiatrist, Frailty nurse, OT, Physiotherapist, Dementia Nurse, Admiral Nurses and an Age UK MDT coordinator. </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The frailty service will provide personalised care plans for at risk patients, facilitating coordinated care closer to home, reducing risk of falls, improving patients’ quality of life by providing proactive support to families and carers in the community and minimising avoidable hospitals attendances and admissions.	</a:t>
            </a:r>
          </a:p>
          <a:p>
            <a:r>
              <a:rPr lang="en-GB" sz="2400" b="0" i="0" u="none" strike="noStrike" baseline="0">
                <a:solidFill>
                  <a:srgbClr val="000000"/>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endParaRPr lang="en-GB" b="0" i="0" u="none" strike="noStrike" baseline="0">
              <a:solidFill>
                <a:srgbClr val="000000"/>
              </a:solidFill>
              <a:latin typeface="Calibri" panose="020F0502020204030204" pitchFamily="34" charset="0"/>
            </a:endParaRPr>
          </a:p>
          <a:p>
            <a:pPr marL="800100" lvl="1" indent="-342900">
              <a:buFont typeface="Arial" panose="020B0604020202020204" pitchFamily="34" charset="0"/>
              <a:buChar char="•"/>
            </a:pPr>
            <a:endParaRPr lang="en-GB" sz="20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904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134" y="712872"/>
            <a:ext cx="11993732" cy="7048083"/>
          </a:xfrm>
          <a:prstGeom prst="rect">
            <a:avLst/>
          </a:prstGeom>
        </p:spPr>
        <p:txBody>
          <a:bodyPr wrap="square">
            <a:spAutoFit/>
          </a:bodyPr>
          <a:lstStyle/>
          <a:p>
            <a:pPr lvl="0">
              <a:spcAft>
                <a:spcPts val="0"/>
              </a:spcAft>
            </a:pPr>
            <a:r>
              <a:rPr lang="en-GB" sz="2800" b="1">
                <a:latin typeface="Arial" panose="020B0604020202020204" pitchFamily="34" charset="0"/>
                <a:cs typeface="Arial" panose="020B0604020202020204" pitchFamily="34" charset="0"/>
              </a:rPr>
              <a:t>Barnet Borough Partnership (BBP)</a:t>
            </a:r>
          </a:p>
          <a:p>
            <a:pPr lvl="0">
              <a:spcAft>
                <a:spcPts val="0"/>
              </a:spcAft>
            </a:pPr>
            <a:endParaRPr lang="en-GB" sz="2800" b="1">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Arial" panose="020B0604020202020204" pitchFamily="34" charset="0"/>
              <a:buChar char="•"/>
            </a:pPr>
            <a:r>
              <a:rPr lang="en-GB" sz="2800" b="1">
                <a:latin typeface="Arial" panose="020B0604020202020204" pitchFamily="34" charset="0"/>
                <a:ea typeface="Times New Roman" panose="02020603050405020304" pitchFamily="18" charset="0"/>
                <a:cs typeface="Arial" panose="020B0604020202020204" pitchFamily="34" charset="0"/>
              </a:rPr>
              <a:t>Neighbourhoods</a:t>
            </a:r>
            <a:endParaRPr lang="en-GB" sz="2400" b="0" i="0" u="none" strike="noStrike" baseline="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The neighbourhoods model aims to bring about a shift in the culture of how people approach health and care, making it more person-centred and allowing residents to build more personal resilience, increased confidence in self-management as well as addressing their health and social needs. </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The Neighbourhood model will adopt a strength and asset-based approach across all our teams within Neighbourhoods so that we start recognising the things that people and places have and gain an understanding of what a good life means for them. </a:t>
            </a:r>
          </a:p>
          <a:p>
            <a:pPr marL="800100" lvl="1" indent="-342900">
              <a:buFont typeface="Arial" panose="020B0604020202020204" pitchFamily="34" charset="0"/>
              <a:buChar char="•"/>
            </a:pPr>
            <a:r>
              <a:rPr lang="en-GB" sz="2400" b="0" i="0" u="none" strike="noStrike" baseline="0">
                <a:solidFill>
                  <a:srgbClr val="000000"/>
                </a:solidFill>
                <a:latin typeface="Arial" panose="020B0604020202020204" pitchFamily="34" charset="0"/>
                <a:cs typeface="Arial" panose="020B0604020202020204" pitchFamily="34" charset="0"/>
              </a:rPr>
              <a:t>A dedicated neighbourhoods programme group and governance structure will lead the programme of work, support providers as they plan and implement changes and  ensure consistent quality across the various projects being undertaken	</a:t>
            </a:r>
          </a:p>
          <a:p>
            <a:r>
              <a:rPr lang="en-GB" sz="2400" b="0" i="0" u="none" strike="noStrike" baseline="0">
                <a:solidFill>
                  <a:srgbClr val="000000"/>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endParaRPr lang="en-GB" b="0" i="0" u="none" strike="noStrike" baseline="0">
              <a:solidFill>
                <a:srgbClr val="000000"/>
              </a:solidFill>
              <a:latin typeface="Calibri" panose="020F0502020204030204" pitchFamily="34" charset="0"/>
            </a:endParaRPr>
          </a:p>
          <a:p>
            <a:pPr marL="800100" lvl="1" indent="-342900">
              <a:buFont typeface="Arial" panose="020B0604020202020204" pitchFamily="34" charset="0"/>
              <a:buChar char="•"/>
            </a:pPr>
            <a:endParaRPr lang="en-GB" sz="20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849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F9E716-A09C-526B-2808-D55D35265014}"/>
              </a:ext>
            </a:extLst>
          </p:cNvPr>
          <p:cNvPicPr>
            <a:picLocks noChangeAspect="1"/>
          </p:cNvPicPr>
          <p:nvPr/>
        </p:nvPicPr>
        <p:blipFill rotWithShape="1">
          <a:blip r:embed="rId2"/>
          <a:srcRect l="8417" t="34667" r="28333" b="17037"/>
          <a:stretch/>
        </p:blipFill>
        <p:spPr>
          <a:xfrm>
            <a:off x="560794" y="1493520"/>
            <a:ext cx="11070411" cy="4754880"/>
          </a:xfrm>
          <a:prstGeom prst="rect">
            <a:avLst/>
          </a:prstGeom>
        </p:spPr>
      </p:pic>
      <p:sp>
        <p:nvSpPr>
          <p:cNvPr id="5" name="TextBox 4">
            <a:extLst>
              <a:ext uri="{FF2B5EF4-FFF2-40B4-BE49-F238E27FC236}">
                <a16:creationId xmlns:a16="http://schemas.microsoft.com/office/drawing/2014/main" id="{236D31BF-B720-E85B-8FEC-164CC96389E2}"/>
              </a:ext>
            </a:extLst>
          </p:cNvPr>
          <p:cNvSpPr txBox="1"/>
          <p:nvPr/>
        </p:nvSpPr>
        <p:spPr>
          <a:xfrm>
            <a:off x="560793" y="424934"/>
            <a:ext cx="7945032" cy="461665"/>
          </a:xfrm>
          <a:prstGeom prst="rect">
            <a:avLst/>
          </a:prstGeom>
          <a:noFill/>
        </p:spPr>
        <p:txBody>
          <a:bodyPr wrap="square">
            <a:spAutoFit/>
          </a:bodyPr>
          <a:lstStyle/>
          <a:p>
            <a:pPr lvl="0">
              <a:spcAft>
                <a:spcPts val="0"/>
              </a:spcAft>
            </a:pPr>
            <a:r>
              <a:rPr lang="en-GB" sz="2400" b="1">
                <a:latin typeface="Arial" panose="020B0604020202020204" pitchFamily="34" charset="0"/>
                <a:cs typeface="Arial" panose="020B0604020202020204" pitchFamily="34" charset="0"/>
              </a:rPr>
              <a:t>Annual Health Checks in Learning Disability Patents</a:t>
            </a:r>
          </a:p>
        </p:txBody>
      </p:sp>
    </p:spTree>
    <p:extLst>
      <p:ext uri="{BB962C8B-B14F-4D97-AF65-F5344CB8AC3E}">
        <p14:creationId xmlns:p14="http://schemas.microsoft.com/office/powerpoint/2010/main" val="3982873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134" y="712872"/>
            <a:ext cx="11993732" cy="5909310"/>
          </a:xfrm>
          <a:prstGeom prst="rect">
            <a:avLst/>
          </a:prstGeom>
        </p:spPr>
        <p:txBody>
          <a:bodyPr wrap="square">
            <a:spAutoFit/>
          </a:bodyPr>
          <a:lstStyle/>
          <a:p>
            <a:pPr lvl="0">
              <a:spcAft>
                <a:spcPts val="0"/>
              </a:spcAft>
            </a:pPr>
            <a:r>
              <a:rPr lang="en-GB" sz="2800" b="1">
                <a:latin typeface="Arial" panose="020B0604020202020204" pitchFamily="34" charset="0"/>
                <a:cs typeface="Arial" panose="020B0604020202020204" pitchFamily="34" charset="0"/>
              </a:rPr>
              <a:t>Other General Updates</a:t>
            </a:r>
          </a:p>
          <a:p>
            <a:pPr marL="285750" lvl="0" indent="-285750">
              <a:spcAft>
                <a:spcPts val="0"/>
              </a:spcAft>
              <a:buFont typeface="Arial" panose="020B0604020202020204" pitchFamily="34" charset="0"/>
              <a:buChar char="•"/>
            </a:pPr>
            <a:endParaRPr lang="en-GB" sz="2000" b="1">
              <a:latin typeface="Arial" panose="020B0604020202020204" pitchFamily="34" charset="0"/>
              <a:cs typeface="Arial" panose="020B0604020202020204" pitchFamily="34" charset="0"/>
            </a:endParaRPr>
          </a:p>
          <a:p>
            <a:pPr marL="285750" lvl="0" indent="-285750">
              <a:spcAft>
                <a:spcPts val="0"/>
              </a:spcAft>
              <a:buFont typeface="Arial" panose="020B0604020202020204" pitchFamily="34" charset="0"/>
              <a:buChar char="•"/>
            </a:pPr>
            <a:r>
              <a:rPr lang="en-GB" sz="2400" b="1">
                <a:latin typeface="Arial" panose="020B0604020202020204" pitchFamily="34" charset="0"/>
                <a:cs typeface="Arial" panose="020B0604020202020204" pitchFamily="34" charset="0"/>
              </a:rPr>
              <a:t>Phlebotomy</a:t>
            </a:r>
          </a:p>
          <a:p>
            <a:pPr marL="742950" lvl="1" indent="-285750">
              <a:buFont typeface="Arial" panose="020B0604020202020204" pitchFamily="34" charset="0"/>
              <a:buChar char="•"/>
            </a:pPr>
            <a:r>
              <a:rPr lang="en-GB" sz="2400" b="1">
                <a:latin typeface="Arial" panose="020B0604020202020204" pitchFamily="34" charset="0"/>
                <a:cs typeface="Arial" panose="020B0604020202020204" pitchFamily="34" charset="0"/>
              </a:rPr>
              <a:t>The contract has been extended for a further 12 months (or until funding has been used)</a:t>
            </a:r>
          </a:p>
          <a:p>
            <a:pPr marL="342900" lvl="0" indent="-342900">
              <a:buFont typeface="Symbol" panose="05050102010706020507" pitchFamily="18" charset="2"/>
              <a:buChar char=""/>
            </a:pPr>
            <a:r>
              <a:rPr lang="en-GB" sz="2400" b="1">
                <a:effectLst/>
                <a:latin typeface="Arial" panose="020B0604020202020204" pitchFamily="34" charset="0"/>
                <a:ea typeface="Times New Roman" panose="02020603050405020304" pitchFamily="18" charset="0"/>
                <a:cs typeface="Arial" panose="020B0604020202020204" pitchFamily="34" charset="0"/>
              </a:rPr>
              <a:t>LTC LCS</a:t>
            </a:r>
          </a:p>
          <a:p>
            <a:pPr marL="800100" lvl="1" indent="-342900">
              <a:buFont typeface="Symbol" panose="05050102010706020507" pitchFamily="18" charset="2"/>
              <a:buChar char=""/>
            </a:pPr>
            <a:r>
              <a:rPr lang="en-GB" sz="2400" b="1">
                <a:latin typeface="Arial" panose="020B0604020202020204" pitchFamily="34" charset="0"/>
                <a:ea typeface="Times New Roman" panose="02020603050405020304" pitchFamily="18" charset="0"/>
                <a:cs typeface="Arial" panose="020B0604020202020204" pitchFamily="34" charset="0"/>
              </a:rPr>
              <a:t>R</a:t>
            </a:r>
            <a:r>
              <a:rPr lang="en-GB" sz="2400" b="1">
                <a:effectLst/>
                <a:latin typeface="Arial" panose="020B0604020202020204" pitchFamily="34" charset="0"/>
                <a:ea typeface="Times New Roman" panose="02020603050405020304" pitchFamily="18" charset="0"/>
                <a:cs typeface="Arial" panose="020B0604020202020204" pitchFamily="34" charset="0"/>
              </a:rPr>
              <a:t>eadiness period has started</a:t>
            </a:r>
          </a:p>
          <a:p>
            <a:pPr marL="800100" lvl="1" indent="-342900">
              <a:buFont typeface="Symbol" panose="05050102010706020507" pitchFamily="18" charset="2"/>
              <a:buChar char=""/>
            </a:pPr>
            <a:r>
              <a:rPr lang="en-GB" sz="2400" b="1">
                <a:latin typeface="Arial" panose="020B0604020202020204" pitchFamily="34" charset="0"/>
                <a:ea typeface="Times New Roman" panose="02020603050405020304" pitchFamily="18" charset="0"/>
                <a:cs typeface="Arial" panose="020B0604020202020204" pitchFamily="34" charset="0"/>
              </a:rPr>
              <a:t>The LCS s</a:t>
            </a:r>
            <a:r>
              <a:rPr lang="en-GB" sz="2400" b="1">
                <a:effectLst/>
                <a:latin typeface="Arial" panose="020B0604020202020204" pitchFamily="34" charset="0"/>
                <a:ea typeface="Times New Roman" panose="02020603050405020304" pitchFamily="18" charset="0"/>
                <a:cs typeface="Arial" panose="020B0604020202020204" pitchFamily="34" charset="0"/>
              </a:rPr>
              <a:t>tarts 1st </a:t>
            </a:r>
            <a:r>
              <a:rPr lang="en-GB" sz="2400" b="1">
                <a:latin typeface="Arial" panose="020B0604020202020204" pitchFamily="34" charset="0"/>
                <a:ea typeface="Times New Roman" panose="02020603050405020304" pitchFamily="18" charset="0"/>
                <a:cs typeface="Arial" panose="020B0604020202020204" pitchFamily="34" charset="0"/>
              </a:rPr>
              <a:t>O</a:t>
            </a:r>
            <a:r>
              <a:rPr lang="en-GB" sz="2400" b="1">
                <a:effectLst/>
                <a:latin typeface="Arial" panose="020B0604020202020204" pitchFamily="34" charset="0"/>
                <a:ea typeface="Times New Roman" panose="02020603050405020304" pitchFamily="18" charset="0"/>
                <a:cs typeface="Arial" panose="020B0604020202020204" pitchFamily="34" charset="0"/>
              </a:rPr>
              <a:t>ct</a:t>
            </a:r>
            <a:r>
              <a:rPr lang="en-GB" sz="2400" b="1">
                <a:latin typeface="Arial" panose="020B0604020202020204" pitchFamily="34" charset="0"/>
                <a:ea typeface="Times New Roman" panose="02020603050405020304" pitchFamily="18" charset="0"/>
                <a:cs typeface="Arial" panose="020B0604020202020204" pitchFamily="34" charset="0"/>
              </a:rPr>
              <a:t>ober</a:t>
            </a:r>
          </a:p>
          <a:p>
            <a:pPr marL="800100" lvl="1" indent="-342900">
              <a:buFont typeface="Symbol" panose="05050102010706020507" pitchFamily="18" charset="2"/>
              <a:buChar char=""/>
            </a:pPr>
            <a:r>
              <a:rPr lang="en-GB" sz="2400" b="1">
                <a:effectLst/>
                <a:latin typeface="Arial" panose="020B0604020202020204" pitchFamily="34" charset="0"/>
                <a:ea typeface="Times New Roman" panose="02020603050405020304" pitchFamily="18" charset="0"/>
                <a:cs typeface="Arial" panose="020B0604020202020204" pitchFamily="34" charset="0"/>
              </a:rPr>
              <a:t>Communic</a:t>
            </a:r>
            <a:r>
              <a:rPr lang="en-GB" sz="2400" b="1">
                <a:latin typeface="Arial" panose="020B0604020202020204" pitchFamily="34" charset="0"/>
                <a:ea typeface="Times New Roman" panose="02020603050405020304" pitchFamily="18" charset="0"/>
                <a:cs typeface="Arial" panose="020B0604020202020204" pitchFamily="34" charset="0"/>
              </a:rPr>
              <a:t>ations </a:t>
            </a:r>
            <a:r>
              <a:rPr lang="en-GB" sz="2400" b="1">
                <a:effectLst/>
                <a:latin typeface="Arial" panose="020B0604020202020204" pitchFamily="34" charset="0"/>
                <a:ea typeface="Times New Roman" panose="02020603050405020304" pitchFamily="18" charset="0"/>
                <a:cs typeface="Arial" panose="020B0604020202020204" pitchFamily="34" charset="0"/>
              </a:rPr>
              <a:t>have been sent and practices have returned their signed LCS contract</a:t>
            </a:r>
          </a:p>
          <a:p>
            <a:pPr marL="342900" lvl="0" indent="-342900">
              <a:buFont typeface="Symbol" panose="05050102010706020507" pitchFamily="18" charset="2"/>
              <a:buChar char=""/>
            </a:pPr>
            <a:r>
              <a:rPr lang="en-GB" sz="2400" b="1">
                <a:effectLst/>
                <a:latin typeface="Arial" panose="020B0604020202020204" pitchFamily="34" charset="0"/>
                <a:ea typeface="Times New Roman" panose="02020603050405020304" pitchFamily="18" charset="0"/>
                <a:cs typeface="Arial" panose="020B0604020202020204" pitchFamily="34" charset="0"/>
              </a:rPr>
              <a:t>PCN DES/contract changes</a:t>
            </a:r>
          </a:p>
          <a:p>
            <a:pPr marL="342900" lvl="0" indent="-342900">
              <a:buFont typeface="Symbol" panose="05050102010706020507" pitchFamily="18" charset="2"/>
              <a:buChar char=""/>
            </a:pPr>
            <a:r>
              <a:rPr lang="en-GB" sz="2400" b="1">
                <a:effectLst/>
                <a:latin typeface="Arial" panose="020B0604020202020204" pitchFamily="34" charset="0"/>
                <a:ea typeface="Times New Roman" panose="02020603050405020304" pitchFamily="18" charset="0"/>
                <a:cs typeface="Arial" panose="020B0604020202020204" pitchFamily="34" charset="0"/>
              </a:rPr>
              <a:t>Winter pressures funding</a:t>
            </a:r>
          </a:p>
          <a:p>
            <a:pPr marL="800100" lvl="1" indent="-342900">
              <a:buFont typeface="Symbol" panose="05050102010706020507" pitchFamily="18" charset="2"/>
              <a:buChar char=""/>
            </a:pPr>
            <a:r>
              <a:rPr lang="en-GB" sz="2400" b="1">
                <a:latin typeface="Arial" panose="020B0604020202020204" pitchFamily="34" charset="0"/>
                <a:ea typeface="Times New Roman" panose="02020603050405020304" pitchFamily="18" charset="0"/>
                <a:cs typeface="Arial" panose="020B0604020202020204" pitchFamily="34" charset="0"/>
              </a:rPr>
              <a:t>S</a:t>
            </a:r>
            <a:r>
              <a:rPr lang="en-GB" sz="2400" b="1">
                <a:effectLst/>
                <a:latin typeface="Arial" panose="020B0604020202020204" pitchFamily="34" charset="0"/>
                <a:ea typeface="Times New Roman" panose="02020603050405020304" pitchFamily="18" charset="0"/>
                <a:cs typeface="Arial" panose="020B0604020202020204" pitchFamily="34" charset="0"/>
              </a:rPr>
              <a:t>ubmissions from practices/PCNs to NCL for onward share with NHSE. Submissions demonstrated impact of funding and utilisation</a:t>
            </a:r>
            <a:r>
              <a:rPr lang="en-GB" sz="2400" b="1">
                <a:latin typeface="Arial" panose="020B0604020202020204" pitchFamily="34" charset="0"/>
                <a:ea typeface="Times New Roman" panose="02020603050405020304" pitchFamily="18" charset="0"/>
                <a:cs typeface="Arial" panose="020B0604020202020204" pitchFamily="34" charset="0"/>
              </a:rPr>
              <a:t>. Great work to everyone.</a:t>
            </a:r>
            <a:endParaRPr lang="en-GB" sz="24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10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367D99-2390-C8A8-E4B2-58E72001805B}"/>
              </a:ext>
            </a:extLst>
          </p:cNvPr>
          <p:cNvSpPr>
            <a:spLocks noGrp="1"/>
          </p:cNvSpPr>
          <p:nvPr>
            <p:ph type="body" sz="quarter" idx="10"/>
          </p:nvPr>
        </p:nvSpPr>
        <p:spPr/>
        <p:txBody>
          <a:bodyPr/>
          <a:lstStyle/>
          <a:p>
            <a:r>
              <a:rPr lang="en-GB" sz="3200"/>
              <a:t>Barnet Estates Update </a:t>
            </a:r>
          </a:p>
        </p:txBody>
      </p:sp>
      <p:cxnSp>
        <p:nvCxnSpPr>
          <p:cNvPr id="2" name="Straight Connector 1">
            <a:extLst>
              <a:ext uri="{FF2B5EF4-FFF2-40B4-BE49-F238E27FC236}">
                <a16:creationId xmlns:a16="http://schemas.microsoft.com/office/drawing/2014/main" id="{018053F8-EF1B-CBEF-D333-2E134B74CC61}"/>
              </a:ext>
            </a:extLst>
          </p:cNvPr>
          <p:cNvCxnSpPr>
            <a:cxnSpLocks/>
          </p:cNvCxnSpPr>
          <p:nvPr/>
        </p:nvCxnSpPr>
        <p:spPr>
          <a:xfrm>
            <a:off x="1133537" y="1056475"/>
            <a:ext cx="10547186" cy="0"/>
          </a:xfrm>
          <a:prstGeom prst="line">
            <a:avLst/>
          </a:prstGeom>
          <a:ln>
            <a:solidFill>
              <a:srgbClr val="1B9B9E"/>
            </a:solidFill>
          </a:ln>
        </p:spPr>
        <p:style>
          <a:lnRef idx="3">
            <a:schemeClr val="accent1"/>
          </a:lnRef>
          <a:fillRef idx="0">
            <a:schemeClr val="accent1"/>
          </a:fillRef>
          <a:effectRef idx="2">
            <a:schemeClr val="accent1"/>
          </a:effectRef>
          <a:fontRef idx="minor">
            <a:schemeClr val="tx1"/>
          </a:fontRef>
        </p:style>
      </p:cxnSp>
      <p:pic>
        <p:nvPicPr>
          <p:cNvPr id="7" name="Picture 6">
            <a:extLst>
              <a:ext uri="{FF2B5EF4-FFF2-40B4-BE49-F238E27FC236}">
                <a16:creationId xmlns:a16="http://schemas.microsoft.com/office/drawing/2014/main" id="{4005FCF3-0EB4-79F3-8EEA-B7EAF70517CA}"/>
              </a:ext>
            </a:extLst>
          </p:cNvPr>
          <p:cNvPicPr>
            <a:picLocks noChangeAspect="1"/>
          </p:cNvPicPr>
          <p:nvPr/>
        </p:nvPicPr>
        <p:blipFill rotWithShape="1">
          <a:blip r:embed="rId3"/>
          <a:srcRect l="10534" r="7945"/>
          <a:stretch/>
        </p:blipFill>
        <p:spPr>
          <a:xfrm>
            <a:off x="4545874" y="2316483"/>
            <a:ext cx="4232365" cy="4025294"/>
          </a:xfrm>
          <a:prstGeom prst="rect">
            <a:avLst/>
          </a:prstGeom>
          <a:ln w="28575">
            <a:solidFill>
              <a:srgbClr val="1B9B9D"/>
            </a:solidFill>
          </a:ln>
        </p:spPr>
      </p:pic>
      <p:grpSp>
        <p:nvGrpSpPr>
          <p:cNvPr id="8" name="Group 7">
            <a:extLst>
              <a:ext uri="{FF2B5EF4-FFF2-40B4-BE49-F238E27FC236}">
                <a16:creationId xmlns:a16="http://schemas.microsoft.com/office/drawing/2014/main" id="{4881C515-63E5-09B2-5F0E-6CDB695404E3}"/>
              </a:ext>
            </a:extLst>
          </p:cNvPr>
          <p:cNvGrpSpPr/>
          <p:nvPr/>
        </p:nvGrpSpPr>
        <p:grpSpPr>
          <a:xfrm>
            <a:off x="970853" y="1479900"/>
            <a:ext cx="1748120" cy="1628416"/>
            <a:chOff x="1520938" y="1078948"/>
            <a:chExt cx="1748120" cy="1628416"/>
          </a:xfrm>
        </p:grpSpPr>
        <p:pic>
          <p:nvPicPr>
            <p:cNvPr id="9" name="Picture 2" descr="Edgware Community Hospital | Art UK">
              <a:extLst>
                <a:ext uri="{FF2B5EF4-FFF2-40B4-BE49-F238E27FC236}">
                  <a16:creationId xmlns:a16="http://schemas.microsoft.com/office/drawing/2014/main" id="{060098DF-480C-171F-33A2-F5BAD7C1DC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928" y="1078948"/>
              <a:ext cx="1730887" cy="1220932"/>
            </a:xfrm>
            <a:prstGeom prst="rect">
              <a:avLst/>
            </a:prstGeom>
            <a:noFill/>
            <a:ln w="19050">
              <a:solidFill>
                <a:srgbClr val="1B9B9D"/>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2F901B-1605-882B-9C97-C77988802D7C}"/>
                </a:ext>
              </a:extLst>
            </p:cNvPr>
            <p:cNvSpPr txBox="1"/>
            <p:nvPr/>
          </p:nvSpPr>
          <p:spPr>
            <a:xfrm>
              <a:off x="1520938" y="2307254"/>
              <a:ext cx="1748120" cy="400110"/>
            </a:xfrm>
            <a:prstGeom prst="rect">
              <a:avLst/>
            </a:prstGeom>
            <a:noFill/>
            <a:ln w="19050">
              <a:solidFill>
                <a:srgbClr val="1B9B9D"/>
              </a:solidFill>
            </a:ln>
          </p:spPr>
          <p:txBody>
            <a:bodyPr wrap="square" rtlCol="0">
              <a:spAutoFit/>
            </a:bodyPr>
            <a:lstStyle/>
            <a:p>
              <a:pPr algn="ctr"/>
              <a:r>
                <a:rPr lang="en-GB" sz="1000" b="1">
                  <a:latin typeface="Arial" panose="020B0604020202020204" pitchFamily="34" charset="0"/>
                  <a:cs typeface="Arial" panose="020B0604020202020204" pitchFamily="34" charset="0"/>
                </a:rPr>
                <a:t>1) Edgeware Community Hospital (Optimisation)</a:t>
              </a:r>
              <a:endParaRPr lang="en-GB" sz="100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0A8A1447-6D15-1C3A-5303-3F26C39BFA91}"/>
              </a:ext>
            </a:extLst>
          </p:cNvPr>
          <p:cNvSpPr txBox="1"/>
          <p:nvPr/>
        </p:nvSpPr>
        <p:spPr>
          <a:xfrm>
            <a:off x="1743406" y="4500917"/>
            <a:ext cx="1755494" cy="400110"/>
          </a:xfrm>
          <a:prstGeom prst="rect">
            <a:avLst/>
          </a:prstGeom>
          <a:noFill/>
          <a:ln w="19050">
            <a:solidFill>
              <a:srgbClr val="1B9B9D"/>
            </a:solidFill>
          </a:ln>
        </p:spPr>
        <p:txBody>
          <a:bodyPr wrap="square" rtlCol="0">
            <a:spAutoFit/>
          </a:bodyPr>
          <a:lstStyle/>
          <a:p>
            <a:pPr algn="ctr"/>
            <a:r>
              <a:rPr lang="en-GB" sz="1000" b="1">
                <a:latin typeface="Arial" panose="020B0604020202020204" pitchFamily="34" charset="0"/>
                <a:cs typeface="Arial" panose="020B0604020202020204" pitchFamily="34" charset="0"/>
              </a:rPr>
              <a:t>2) Colindale Integrated Hub (New build)</a:t>
            </a:r>
            <a:endParaRPr lang="en-GB" sz="100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A36E5B51-11AD-9270-7570-7CB2E2A0993C}"/>
              </a:ext>
            </a:extLst>
          </p:cNvPr>
          <p:cNvGrpSpPr/>
          <p:nvPr/>
        </p:nvGrpSpPr>
        <p:grpSpPr>
          <a:xfrm>
            <a:off x="892072" y="4959718"/>
            <a:ext cx="1755494" cy="1422582"/>
            <a:chOff x="1342000" y="4624240"/>
            <a:chExt cx="1755494" cy="1422582"/>
          </a:xfrm>
        </p:grpSpPr>
        <p:sp>
          <p:nvSpPr>
            <p:cNvPr id="16" name="TextBox 15">
              <a:extLst>
                <a:ext uri="{FF2B5EF4-FFF2-40B4-BE49-F238E27FC236}">
                  <a16:creationId xmlns:a16="http://schemas.microsoft.com/office/drawing/2014/main" id="{E1AEB1B5-9B8F-6D55-1C55-16B29AC2CDA5}"/>
                </a:ext>
              </a:extLst>
            </p:cNvPr>
            <p:cNvSpPr txBox="1"/>
            <p:nvPr/>
          </p:nvSpPr>
          <p:spPr>
            <a:xfrm>
              <a:off x="1342000" y="5646712"/>
              <a:ext cx="1755494" cy="400110"/>
            </a:xfrm>
            <a:prstGeom prst="rect">
              <a:avLst/>
            </a:prstGeom>
            <a:noFill/>
            <a:ln w="19050">
              <a:solidFill>
                <a:srgbClr val="1B9B9D"/>
              </a:solidFill>
            </a:ln>
          </p:spPr>
          <p:txBody>
            <a:bodyPr wrap="square" rtlCol="0">
              <a:spAutoFit/>
            </a:bodyPr>
            <a:lstStyle/>
            <a:p>
              <a:pPr algn="ctr"/>
              <a:r>
                <a:rPr lang="en-GB" sz="1000" b="1">
                  <a:latin typeface="Arial" panose="020B0604020202020204" pitchFamily="34" charset="0"/>
                  <a:cs typeface="Arial" panose="020B0604020202020204" pitchFamily="34" charset="0"/>
                </a:rPr>
                <a:t>3) Brent Cross Regeneration (New build) </a:t>
              </a:r>
              <a:endParaRPr lang="en-GB" sz="1000">
                <a:latin typeface="Arial" panose="020B0604020202020204" pitchFamily="34" charset="0"/>
                <a:cs typeface="Arial" panose="020B0604020202020204" pitchFamily="34" charset="0"/>
              </a:endParaRPr>
            </a:p>
          </p:txBody>
        </p:sp>
        <p:pic>
          <p:nvPicPr>
            <p:cNvPr id="17" name="Picture 4" descr="Brent Cross Town: Plot 15. - AKT II">
              <a:extLst>
                <a:ext uri="{FF2B5EF4-FFF2-40B4-BE49-F238E27FC236}">
                  <a16:creationId xmlns:a16="http://schemas.microsoft.com/office/drawing/2014/main" id="{5D35B1DD-C396-62ED-79C0-32715EDEFA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1701" y="4624240"/>
              <a:ext cx="1738419" cy="1011035"/>
            </a:xfrm>
            <a:prstGeom prst="rect">
              <a:avLst/>
            </a:prstGeom>
            <a:noFill/>
            <a:ln w="19050">
              <a:solidFill>
                <a:srgbClr val="1B9B9D"/>
              </a:solidFill>
            </a:ln>
            <a:extLst>
              <a:ext uri="{909E8E84-426E-40DD-AFC4-6F175D3DCCD1}">
                <a14:hiddenFill xmlns:a14="http://schemas.microsoft.com/office/drawing/2010/main">
                  <a:solidFill>
                    <a:srgbClr val="FFFFFF"/>
                  </a:solidFill>
                </a14:hiddenFill>
              </a:ext>
            </a:extLst>
          </p:spPr>
        </p:pic>
      </p:grpSp>
      <p:cxnSp>
        <p:nvCxnSpPr>
          <p:cNvPr id="18" name="Connector: Elbow 17">
            <a:extLst>
              <a:ext uri="{FF2B5EF4-FFF2-40B4-BE49-F238E27FC236}">
                <a16:creationId xmlns:a16="http://schemas.microsoft.com/office/drawing/2014/main" id="{C88B3135-4E9B-CD72-0D0D-34B40474BB28}"/>
              </a:ext>
            </a:extLst>
          </p:cNvPr>
          <p:cNvCxnSpPr>
            <a:cxnSpLocks/>
            <a:endCxn id="10" idx="3"/>
          </p:cNvCxnSpPr>
          <p:nvPr/>
        </p:nvCxnSpPr>
        <p:spPr>
          <a:xfrm rot="10800000">
            <a:off x="2718973" y="2908261"/>
            <a:ext cx="2471336" cy="1376114"/>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Connector: Elbow 18">
            <a:extLst>
              <a:ext uri="{FF2B5EF4-FFF2-40B4-BE49-F238E27FC236}">
                <a16:creationId xmlns:a16="http://schemas.microsoft.com/office/drawing/2014/main" id="{3A5FD2EC-5952-EC64-E8E9-E5D7CE20E869}"/>
              </a:ext>
            </a:extLst>
          </p:cNvPr>
          <p:cNvCxnSpPr>
            <a:cxnSpLocks/>
          </p:cNvCxnSpPr>
          <p:nvPr/>
        </p:nvCxnSpPr>
        <p:spPr>
          <a:xfrm rot="10800000">
            <a:off x="3410049" y="4447875"/>
            <a:ext cx="2276648" cy="603527"/>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Connector: Elbow 19">
            <a:extLst>
              <a:ext uri="{FF2B5EF4-FFF2-40B4-BE49-F238E27FC236}">
                <a16:creationId xmlns:a16="http://schemas.microsoft.com/office/drawing/2014/main" id="{3F0761CE-2A58-67A7-B7DC-D357ED258CED}"/>
              </a:ext>
            </a:extLst>
          </p:cNvPr>
          <p:cNvCxnSpPr>
            <a:cxnSpLocks/>
          </p:cNvCxnSpPr>
          <p:nvPr/>
        </p:nvCxnSpPr>
        <p:spPr>
          <a:xfrm rot="10800000" flipV="1">
            <a:off x="2699271" y="5723931"/>
            <a:ext cx="3740141" cy="458314"/>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1" name="Group 20">
            <a:extLst>
              <a:ext uri="{FF2B5EF4-FFF2-40B4-BE49-F238E27FC236}">
                <a16:creationId xmlns:a16="http://schemas.microsoft.com/office/drawing/2014/main" id="{A89B6599-5CAA-AD00-067A-62D989E3E493}"/>
              </a:ext>
            </a:extLst>
          </p:cNvPr>
          <p:cNvGrpSpPr/>
          <p:nvPr/>
        </p:nvGrpSpPr>
        <p:grpSpPr>
          <a:xfrm>
            <a:off x="9834245" y="1269621"/>
            <a:ext cx="1758165" cy="1385168"/>
            <a:chOff x="9588346" y="1078947"/>
            <a:chExt cx="1758165" cy="1385168"/>
          </a:xfrm>
        </p:grpSpPr>
        <p:sp>
          <p:nvSpPr>
            <p:cNvPr id="22" name="TextBox 21">
              <a:extLst>
                <a:ext uri="{FF2B5EF4-FFF2-40B4-BE49-F238E27FC236}">
                  <a16:creationId xmlns:a16="http://schemas.microsoft.com/office/drawing/2014/main" id="{26F7FCE3-9BEB-B178-2E15-C785F1D084EE}"/>
                </a:ext>
              </a:extLst>
            </p:cNvPr>
            <p:cNvSpPr txBox="1"/>
            <p:nvPr/>
          </p:nvSpPr>
          <p:spPr>
            <a:xfrm>
              <a:off x="9588346" y="2064005"/>
              <a:ext cx="1758165" cy="400110"/>
            </a:xfrm>
            <a:prstGeom prst="rect">
              <a:avLst/>
            </a:prstGeom>
            <a:noFill/>
            <a:ln w="19050">
              <a:solidFill>
                <a:srgbClr val="1B9B9D"/>
              </a:solidFill>
            </a:ln>
          </p:spPr>
          <p:txBody>
            <a:bodyPr wrap="square" rtlCol="0">
              <a:spAutoFit/>
            </a:bodyPr>
            <a:lstStyle/>
            <a:p>
              <a:pPr algn="ctr"/>
              <a:r>
                <a:rPr lang="en-GB" sz="1000" b="1">
                  <a:latin typeface="Arial" panose="020B0604020202020204" pitchFamily="34" charset="0"/>
                  <a:cs typeface="Arial" panose="020B0604020202020204" pitchFamily="34" charset="0"/>
                </a:rPr>
                <a:t>4) </a:t>
              </a:r>
              <a:r>
                <a:rPr lang="en-GB" sz="1000" b="1" err="1">
                  <a:latin typeface="Arial" panose="020B0604020202020204" pitchFamily="34" charset="0"/>
                  <a:cs typeface="Arial" panose="020B0604020202020204" pitchFamily="34" charset="0"/>
                </a:rPr>
                <a:t>Osidge</a:t>
              </a:r>
              <a:r>
                <a:rPr lang="en-GB" sz="1000" b="1">
                  <a:latin typeface="Arial" panose="020B0604020202020204" pitchFamily="34" charset="0"/>
                  <a:cs typeface="Arial" panose="020B0604020202020204" pitchFamily="34" charset="0"/>
                </a:rPr>
                <a:t> Library (OPE Scheme)</a:t>
              </a:r>
              <a:endParaRPr lang="en-GB" sz="1000">
                <a:latin typeface="Arial" panose="020B0604020202020204" pitchFamily="34" charset="0"/>
                <a:cs typeface="Arial" panose="020B0604020202020204" pitchFamily="34" charset="0"/>
              </a:endParaRPr>
            </a:p>
          </p:txBody>
        </p:sp>
        <p:pic>
          <p:nvPicPr>
            <p:cNvPr id="23" name="Picture 6" descr="Osidge Library -- Barnet Library Service">
              <a:extLst>
                <a:ext uri="{FF2B5EF4-FFF2-40B4-BE49-F238E27FC236}">
                  <a16:creationId xmlns:a16="http://schemas.microsoft.com/office/drawing/2014/main" id="{1EEA1319-E800-C4F3-E559-186096CCCA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8946" y="1078947"/>
              <a:ext cx="1730887" cy="985058"/>
            </a:xfrm>
            <a:prstGeom prst="rect">
              <a:avLst/>
            </a:prstGeom>
            <a:noFill/>
            <a:ln w="19050">
              <a:solidFill>
                <a:srgbClr val="1B9B9D"/>
              </a:solidFill>
            </a:ln>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C36623DE-4E02-2840-86E6-F3719BFAC889}"/>
              </a:ext>
            </a:extLst>
          </p:cNvPr>
          <p:cNvGrpSpPr/>
          <p:nvPr/>
        </p:nvGrpSpPr>
        <p:grpSpPr>
          <a:xfrm>
            <a:off x="9982394" y="2944397"/>
            <a:ext cx="1890733" cy="1640867"/>
            <a:chOff x="9063017" y="2741045"/>
            <a:chExt cx="1890733" cy="1640867"/>
          </a:xfrm>
        </p:grpSpPr>
        <p:sp>
          <p:nvSpPr>
            <p:cNvPr id="25" name="TextBox 24">
              <a:extLst>
                <a:ext uri="{FF2B5EF4-FFF2-40B4-BE49-F238E27FC236}">
                  <a16:creationId xmlns:a16="http://schemas.microsoft.com/office/drawing/2014/main" id="{48774F6A-BD6F-2D3B-D4A6-24C2A4FB3893}"/>
                </a:ext>
              </a:extLst>
            </p:cNvPr>
            <p:cNvSpPr txBox="1"/>
            <p:nvPr/>
          </p:nvSpPr>
          <p:spPr>
            <a:xfrm>
              <a:off x="9063017" y="3981802"/>
              <a:ext cx="1890733" cy="400110"/>
            </a:xfrm>
            <a:prstGeom prst="rect">
              <a:avLst/>
            </a:prstGeom>
            <a:noFill/>
            <a:ln w="19050">
              <a:solidFill>
                <a:srgbClr val="1B9B9D"/>
              </a:solidFill>
            </a:ln>
          </p:spPr>
          <p:txBody>
            <a:bodyPr wrap="square" rtlCol="0">
              <a:spAutoFit/>
            </a:bodyPr>
            <a:lstStyle/>
            <a:p>
              <a:pPr algn="ctr"/>
              <a:r>
                <a:rPr lang="en-GB" sz="1000" b="1">
                  <a:latin typeface="Arial" panose="020B0604020202020204" pitchFamily="34" charset="0"/>
                  <a:cs typeface="Arial" panose="020B0604020202020204" pitchFamily="34" charset="0"/>
                </a:rPr>
                <a:t>5) Torrington Park Health Centre (Refurbishment)</a:t>
              </a:r>
            </a:p>
          </p:txBody>
        </p:sp>
        <p:pic>
          <p:nvPicPr>
            <p:cNvPr id="26" name="Picture 8" descr="Torrington Park Health Centre">
              <a:extLst>
                <a:ext uri="{FF2B5EF4-FFF2-40B4-BE49-F238E27FC236}">
                  <a16:creationId xmlns:a16="http://schemas.microsoft.com/office/drawing/2014/main" id="{0A2ADB15-3BB5-AB6E-4DCA-8DE8453106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72541" y="2741045"/>
              <a:ext cx="1862998" cy="1240757"/>
            </a:xfrm>
            <a:prstGeom prst="rect">
              <a:avLst/>
            </a:prstGeom>
            <a:noFill/>
            <a:ln w="19050">
              <a:solidFill>
                <a:srgbClr val="1B9B9D"/>
              </a:solidFill>
            </a:ln>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A2AA6891-B95F-B306-AE1A-34223F32D526}"/>
              </a:ext>
            </a:extLst>
          </p:cNvPr>
          <p:cNvGrpSpPr/>
          <p:nvPr/>
        </p:nvGrpSpPr>
        <p:grpSpPr>
          <a:xfrm>
            <a:off x="9719207" y="4697384"/>
            <a:ext cx="1745178" cy="1704817"/>
            <a:chOff x="9260584" y="4602519"/>
            <a:chExt cx="1745178" cy="1704817"/>
          </a:xfrm>
        </p:grpSpPr>
        <p:sp>
          <p:nvSpPr>
            <p:cNvPr id="11" name="TextBox 10">
              <a:extLst>
                <a:ext uri="{FF2B5EF4-FFF2-40B4-BE49-F238E27FC236}">
                  <a16:creationId xmlns:a16="http://schemas.microsoft.com/office/drawing/2014/main" id="{B6CCFB50-0B69-18B5-E685-26E9B9522690}"/>
                </a:ext>
              </a:extLst>
            </p:cNvPr>
            <p:cNvSpPr txBox="1"/>
            <p:nvPr/>
          </p:nvSpPr>
          <p:spPr>
            <a:xfrm>
              <a:off x="9260584" y="5753338"/>
              <a:ext cx="1745178" cy="553998"/>
            </a:xfrm>
            <a:prstGeom prst="rect">
              <a:avLst/>
            </a:prstGeom>
            <a:noFill/>
            <a:ln w="19050">
              <a:solidFill>
                <a:srgbClr val="1B9B9D"/>
              </a:solidFill>
            </a:ln>
          </p:spPr>
          <p:txBody>
            <a:bodyPr wrap="square" rtlCol="0">
              <a:spAutoFit/>
            </a:bodyPr>
            <a:lstStyle/>
            <a:p>
              <a:pPr algn="ctr"/>
              <a:r>
                <a:rPr lang="en-GB" sz="1000" b="1">
                  <a:latin typeface="Arial" panose="020B0604020202020204" pitchFamily="34" charset="0"/>
                  <a:cs typeface="Arial" panose="020B0604020202020204" pitchFamily="34" charset="0"/>
                </a:rPr>
                <a:t>6) The Finchley Memorial Hospital (CDC Programmer)</a:t>
              </a:r>
              <a:endParaRPr lang="en-GB" sz="1000">
                <a:latin typeface="Arial" panose="020B0604020202020204" pitchFamily="34" charset="0"/>
                <a:cs typeface="Arial" panose="020B0604020202020204" pitchFamily="34" charset="0"/>
              </a:endParaRPr>
            </a:p>
          </p:txBody>
        </p:sp>
        <p:pic>
          <p:nvPicPr>
            <p:cNvPr id="27" name="Picture 10" descr="Finchley Memorial Hospital CDC: delivering diagnostics in the community,  for the community - North Central London Integrated Care System">
              <a:extLst>
                <a:ext uri="{FF2B5EF4-FFF2-40B4-BE49-F238E27FC236}">
                  <a16:creationId xmlns:a16="http://schemas.microsoft.com/office/drawing/2014/main" id="{F45F6996-01EF-64B7-82C2-85070792B4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76894" y="4602519"/>
              <a:ext cx="1727815" cy="1129223"/>
            </a:xfrm>
            <a:prstGeom prst="rect">
              <a:avLst/>
            </a:prstGeom>
            <a:noFill/>
            <a:ln w="19050">
              <a:solidFill>
                <a:srgbClr val="1B9B9D"/>
              </a:solidFill>
            </a:ln>
            <a:extLst>
              <a:ext uri="{909E8E84-426E-40DD-AFC4-6F175D3DCCD1}">
                <a14:hiddenFill xmlns:a14="http://schemas.microsoft.com/office/drawing/2010/main">
                  <a:solidFill>
                    <a:srgbClr val="FFFFFF"/>
                  </a:solidFill>
                </a14:hiddenFill>
              </a:ext>
            </a:extLst>
          </p:spPr>
        </p:pic>
      </p:grpSp>
      <p:cxnSp>
        <p:nvCxnSpPr>
          <p:cNvPr id="28" name="Connector: Elbow 27">
            <a:extLst>
              <a:ext uri="{FF2B5EF4-FFF2-40B4-BE49-F238E27FC236}">
                <a16:creationId xmlns:a16="http://schemas.microsoft.com/office/drawing/2014/main" id="{E403E740-848E-7385-D1E0-7044BF1DDF84}"/>
              </a:ext>
            </a:extLst>
          </p:cNvPr>
          <p:cNvCxnSpPr>
            <a:cxnSpLocks/>
          </p:cNvCxnSpPr>
          <p:nvPr/>
        </p:nvCxnSpPr>
        <p:spPr>
          <a:xfrm flipV="1">
            <a:off x="8412480" y="2425239"/>
            <a:ext cx="1374572" cy="1366155"/>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Connector: Elbow 28">
            <a:extLst>
              <a:ext uri="{FF2B5EF4-FFF2-40B4-BE49-F238E27FC236}">
                <a16:creationId xmlns:a16="http://schemas.microsoft.com/office/drawing/2014/main" id="{DB062CC6-0A5F-11B9-E0DA-DB66AFA99A41}"/>
              </a:ext>
            </a:extLst>
          </p:cNvPr>
          <p:cNvCxnSpPr>
            <a:cxnSpLocks/>
          </p:cNvCxnSpPr>
          <p:nvPr/>
        </p:nvCxnSpPr>
        <p:spPr>
          <a:xfrm>
            <a:off x="7750629" y="4185154"/>
            <a:ext cx="2180189" cy="225988"/>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Connector: Elbow 29">
            <a:extLst>
              <a:ext uri="{FF2B5EF4-FFF2-40B4-BE49-F238E27FC236}">
                <a16:creationId xmlns:a16="http://schemas.microsoft.com/office/drawing/2014/main" id="{05C1A5FC-5983-8026-BD16-D5DCCE1650FF}"/>
              </a:ext>
            </a:extLst>
          </p:cNvPr>
          <p:cNvCxnSpPr>
            <a:cxnSpLocks/>
          </p:cNvCxnSpPr>
          <p:nvPr/>
        </p:nvCxnSpPr>
        <p:spPr>
          <a:xfrm>
            <a:off x="7825669" y="4585264"/>
            <a:ext cx="1745178" cy="1556458"/>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40" name="TextBox 39">
            <a:extLst>
              <a:ext uri="{FF2B5EF4-FFF2-40B4-BE49-F238E27FC236}">
                <a16:creationId xmlns:a16="http://schemas.microsoft.com/office/drawing/2014/main" id="{5C737A62-2F94-F501-EF5F-A13914A9E080}"/>
              </a:ext>
            </a:extLst>
          </p:cNvPr>
          <p:cNvSpPr txBox="1"/>
          <p:nvPr/>
        </p:nvSpPr>
        <p:spPr>
          <a:xfrm>
            <a:off x="2816659" y="1186065"/>
            <a:ext cx="6754188" cy="1015663"/>
          </a:xfrm>
          <a:prstGeom prst="rect">
            <a:avLst/>
          </a:prstGeom>
          <a:noFill/>
        </p:spPr>
        <p:txBody>
          <a:bodyPr wrap="square">
            <a:spAutoFit/>
          </a:bodyPr>
          <a:lstStyle/>
          <a:p>
            <a:r>
              <a:rPr lang="en-GB" sz="1200"/>
              <a:t>NHS NCL ICB (Barnet) has made significant progress on its estates and infrastructure agenda and there is a deep commitment to improving population health, along with the continued emphasis on quality and efficiency. The graphic below summarises some of the 23/24 Barnet priority Primary Care schemes. The schemes will algin with neighbourhood model and build on principles the Fuller Stocktake report and working group.</a:t>
            </a:r>
          </a:p>
        </p:txBody>
      </p:sp>
      <p:pic>
        <p:nvPicPr>
          <p:cNvPr id="41" name="Picture 40">
            <a:extLst>
              <a:ext uri="{FF2B5EF4-FFF2-40B4-BE49-F238E27FC236}">
                <a16:creationId xmlns:a16="http://schemas.microsoft.com/office/drawing/2014/main" id="{14E3D9D9-17C0-E8D3-8D48-787402D838ED}"/>
              </a:ext>
            </a:extLst>
          </p:cNvPr>
          <p:cNvPicPr>
            <a:picLocks noChangeAspect="1"/>
          </p:cNvPicPr>
          <p:nvPr/>
        </p:nvPicPr>
        <p:blipFill>
          <a:blip r:embed="rId9"/>
          <a:stretch>
            <a:fillRect/>
          </a:stretch>
        </p:blipFill>
        <p:spPr>
          <a:xfrm>
            <a:off x="1751943" y="3180462"/>
            <a:ext cx="1738419" cy="1303421"/>
          </a:xfrm>
          <a:prstGeom prst="rect">
            <a:avLst/>
          </a:prstGeom>
          <a:ln w="19050">
            <a:solidFill>
              <a:schemeClr val="accent5"/>
            </a:solidFill>
          </a:ln>
        </p:spPr>
      </p:pic>
    </p:spTree>
    <p:extLst>
      <p:ext uri="{BB962C8B-B14F-4D97-AF65-F5344CB8AC3E}">
        <p14:creationId xmlns:p14="http://schemas.microsoft.com/office/powerpoint/2010/main" val="1143363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15D438-C031-8758-39CA-2CD53A238749}"/>
              </a:ext>
            </a:extLst>
          </p:cNvPr>
          <p:cNvPicPr>
            <a:picLocks noChangeAspect="1"/>
          </p:cNvPicPr>
          <p:nvPr/>
        </p:nvPicPr>
        <p:blipFill rotWithShape="1">
          <a:blip r:embed="rId2"/>
          <a:srcRect l="13667" t="22074" r="34500" b="21037"/>
          <a:stretch/>
        </p:blipFill>
        <p:spPr>
          <a:xfrm>
            <a:off x="497787" y="762000"/>
            <a:ext cx="8985568" cy="5547360"/>
          </a:xfrm>
          <a:prstGeom prst="rect">
            <a:avLst/>
          </a:prstGeom>
        </p:spPr>
      </p:pic>
    </p:spTree>
    <p:extLst>
      <p:ext uri="{BB962C8B-B14F-4D97-AF65-F5344CB8AC3E}">
        <p14:creationId xmlns:p14="http://schemas.microsoft.com/office/powerpoint/2010/main" val="1116942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E1F670-BBFF-40A0-DF45-CAE08259A1E6}"/>
              </a:ext>
            </a:extLst>
          </p:cNvPr>
          <p:cNvPicPr>
            <a:picLocks noChangeAspect="1"/>
          </p:cNvPicPr>
          <p:nvPr/>
        </p:nvPicPr>
        <p:blipFill rotWithShape="1">
          <a:blip r:embed="rId2"/>
          <a:srcRect l="14666" t="20741" r="34167" b="12445"/>
          <a:stretch/>
        </p:blipFill>
        <p:spPr>
          <a:xfrm>
            <a:off x="1036320" y="273129"/>
            <a:ext cx="7802880" cy="5731431"/>
          </a:xfrm>
          <a:prstGeom prst="rect">
            <a:avLst/>
          </a:prstGeom>
        </p:spPr>
      </p:pic>
    </p:spTree>
    <p:extLst>
      <p:ext uri="{BB962C8B-B14F-4D97-AF65-F5344CB8AC3E}">
        <p14:creationId xmlns:p14="http://schemas.microsoft.com/office/powerpoint/2010/main" val="649444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134" y="712872"/>
            <a:ext cx="11993732" cy="5386090"/>
          </a:xfrm>
          <a:prstGeom prst="rect">
            <a:avLst/>
          </a:prstGeom>
        </p:spPr>
        <p:txBody>
          <a:bodyPr wrap="square">
            <a:spAutoFit/>
          </a:bodyPr>
          <a:lstStyle/>
          <a:p>
            <a:pPr lvl="0" algn="ctr">
              <a:spcAft>
                <a:spcPts val="0"/>
              </a:spcAft>
            </a:pPr>
            <a:r>
              <a:rPr lang="en-GB" sz="2400" b="1">
                <a:latin typeface="Arial" panose="020B0604020202020204" pitchFamily="34" charset="0"/>
                <a:ea typeface="Calibri" panose="020F0502020204030204" pitchFamily="34" charset="0"/>
                <a:cs typeface="Arial" panose="020B0604020202020204" pitchFamily="34" charset="0"/>
              </a:rPr>
              <a:t>Clinical Leadership – Update </a:t>
            </a:r>
            <a:r>
              <a:rPr lang="en-GB" sz="2400" b="1">
                <a:ea typeface="Calibri" panose="020F0502020204030204" pitchFamily="34" charset="0"/>
              </a:rPr>
              <a:t>		</a:t>
            </a:r>
          </a:p>
          <a:p>
            <a:pPr lvl="0">
              <a:spcAft>
                <a:spcPts val="0"/>
              </a:spcAft>
            </a:pPr>
            <a:r>
              <a:rPr lang="en-GB" sz="2000" b="1">
                <a:latin typeface="Arial" panose="020B0604020202020204" pitchFamily="34" charset="0"/>
                <a:ea typeface="Calibri" panose="020F0502020204030204" pitchFamily="34" charset="0"/>
                <a:cs typeface="Arial" panose="020B0604020202020204" pitchFamily="34" charset="0"/>
              </a:rPr>
              <a:t>Start Well</a:t>
            </a:r>
          </a:p>
          <a:p>
            <a:pPr lvl="0">
              <a:spcAft>
                <a:spcPts val="0"/>
              </a:spcAft>
            </a:pPr>
            <a:r>
              <a:rPr lang="en-GB" sz="2000" b="1">
                <a:latin typeface="Arial" panose="020B0604020202020204" pitchFamily="34" charset="0"/>
                <a:ea typeface="Calibri" panose="020F0502020204030204" pitchFamily="34" charset="0"/>
                <a:cs typeface="Arial" panose="020B0604020202020204" pitchFamily="34" charset="0"/>
              </a:rPr>
              <a:t>Dr Jo Yong – Children &amp; Young People &amp; Maternity (if any project work required) </a:t>
            </a:r>
          </a:p>
          <a:p>
            <a:pPr lvl="0">
              <a:spcAft>
                <a:spcPts val="0"/>
              </a:spcAft>
            </a:pPr>
            <a:endParaRPr lang="en-GB" sz="2000" b="1">
              <a:latin typeface="Arial" panose="020B0604020202020204" pitchFamily="34" charset="0"/>
              <a:cs typeface="Arial" panose="020B0604020202020204" pitchFamily="34" charset="0"/>
            </a:endParaRPr>
          </a:p>
          <a:p>
            <a:pPr lvl="0">
              <a:spcAft>
                <a:spcPts val="0"/>
              </a:spcAft>
            </a:pPr>
            <a:r>
              <a:rPr lang="en-GB" sz="2000" b="1">
                <a:latin typeface="Arial" panose="020B0604020202020204" pitchFamily="34" charset="0"/>
                <a:cs typeface="Arial" panose="020B0604020202020204" pitchFamily="34" charset="0"/>
              </a:rPr>
              <a:t>Living Well (1)</a:t>
            </a:r>
          </a:p>
          <a:p>
            <a:pPr lvl="0">
              <a:spcAft>
                <a:spcPts val="0"/>
              </a:spcAft>
            </a:pPr>
            <a:r>
              <a:rPr lang="en-GB" sz="2000" b="1">
                <a:latin typeface="Arial" panose="020B0604020202020204" pitchFamily="34" charset="0"/>
                <a:cs typeface="Arial" panose="020B0604020202020204" pitchFamily="34" charset="0"/>
              </a:rPr>
              <a:t>Dr Louise Miller – Mental Health, Diabetes &amp; Weight Management (if any project work required)</a:t>
            </a:r>
          </a:p>
          <a:p>
            <a:pPr lvl="0">
              <a:spcAft>
                <a:spcPts val="0"/>
              </a:spcAft>
            </a:pPr>
            <a:endParaRPr lang="en-GB" sz="2000" b="1">
              <a:latin typeface="Arial" panose="020B0604020202020204" pitchFamily="34" charset="0"/>
              <a:cs typeface="Arial" panose="020B0604020202020204" pitchFamily="34" charset="0"/>
            </a:endParaRPr>
          </a:p>
          <a:p>
            <a:pPr lvl="0">
              <a:spcAft>
                <a:spcPts val="0"/>
              </a:spcAft>
            </a:pPr>
            <a:r>
              <a:rPr lang="en-GB" sz="2000" b="1">
                <a:latin typeface="Arial" panose="020B0604020202020204" pitchFamily="34" charset="0"/>
                <a:cs typeface="Arial" panose="020B0604020202020204" pitchFamily="34" charset="0"/>
              </a:rPr>
              <a:t>Living Well (2)</a:t>
            </a:r>
          </a:p>
          <a:p>
            <a:pPr lvl="0">
              <a:spcAft>
                <a:spcPts val="0"/>
              </a:spcAft>
            </a:pPr>
            <a:r>
              <a:rPr lang="en-GB" sz="2000" b="1">
                <a:latin typeface="Arial" panose="020B0604020202020204" pitchFamily="34" charset="0"/>
                <a:cs typeface="Arial" panose="020B0604020202020204" pitchFamily="34" charset="0"/>
              </a:rPr>
              <a:t>Dr </a:t>
            </a:r>
            <a:r>
              <a:rPr lang="en-GB" sz="2000" b="1" err="1">
                <a:latin typeface="Arial" panose="020B0604020202020204" pitchFamily="34" charset="0"/>
                <a:cs typeface="Arial" panose="020B0604020202020204" pitchFamily="34" charset="0"/>
              </a:rPr>
              <a:t>Afsana</a:t>
            </a:r>
            <a:r>
              <a:rPr lang="en-GB" sz="2000" b="1">
                <a:latin typeface="Arial" panose="020B0604020202020204" pitchFamily="34" charset="0"/>
                <a:cs typeface="Arial" panose="020B0604020202020204" pitchFamily="34" charset="0"/>
              </a:rPr>
              <a:t> Bhuiya – Neighbourhoods &amp; Inequalities (to include Fuller)</a:t>
            </a:r>
          </a:p>
          <a:p>
            <a:pPr lvl="0">
              <a:spcAft>
                <a:spcPts val="0"/>
              </a:spcAft>
            </a:pPr>
            <a:endParaRPr lang="en-GB" sz="2000" b="1">
              <a:latin typeface="Arial" panose="020B0604020202020204" pitchFamily="34" charset="0"/>
              <a:cs typeface="Arial" panose="020B0604020202020204" pitchFamily="34" charset="0"/>
            </a:endParaRPr>
          </a:p>
          <a:p>
            <a:pPr lvl="0">
              <a:spcAft>
                <a:spcPts val="0"/>
              </a:spcAft>
            </a:pPr>
            <a:r>
              <a:rPr lang="en-GB" sz="2000" b="1">
                <a:latin typeface="Arial" panose="020B0604020202020204" pitchFamily="34" charset="0"/>
                <a:cs typeface="Arial" panose="020B0604020202020204" pitchFamily="34" charset="0"/>
              </a:rPr>
              <a:t>Living Well (3)</a:t>
            </a:r>
          </a:p>
          <a:p>
            <a:pPr lvl="0">
              <a:spcAft>
                <a:spcPts val="0"/>
              </a:spcAft>
            </a:pPr>
            <a:r>
              <a:rPr lang="en-GB" sz="2000" b="1">
                <a:latin typeface="Arial" panose="020B0604020202020204" pitchFamily="34" charset="0"/>
                <a:cs typeface="Arial" panose="020B0604020202020204" pitchFamily="34" charset="0"/>
              </a:rPr>
              <a:t>Dr Niro </a:t>
            </a:r>
            <a:r>
              <a:rPr lang="en-GB" sz="2000" b="1" err="1">
                <a:latin typeface="Arial" panose="020B0604020202020204" pitchFamily="34" charset="0"/>
                <a:cs typeface="Arial" panose="020B0604020202020204" pitchFamily="34" charset="0"/>
              </a:rPr>
              <a:t>Kuganenderan</a:t>
            </a:r>
            <a:r>
              <a:rPr lang="en-GB" sz="2000" b="1">
                <a:latin typeface="Arial" panose="020B0604020202020204" pitchFamily="34" charset="0"/>
                <a:cs typeface="Arial" panose="020B0604020202020204" pitchFamily="34" charset="0"/>
              </a:rPr>
              <a:t> – CVD/Stroke Prevention (if any project work required), Learning Disabilities and supporting with Neighbourhoods &amp; Inequalities (where needed)</a:t>
            </a:r>
          </a:p>
          <a:p>
            <a:pPr lvl="0">
              <a:spcAft>
                <a:spcPts val="0"/>
              </a:spcAft>
            </a:pPr>
            <a:endParaRPr lang="en-GB" sz="2000" b="1">
              <a:latin typeface="Arial" panose="020B0604020202020204" pitchFamily="34" charset="0"/>
              <a:cs typeface="Arial" panose="020B0604020202020204" pitchFamily="34" charset="0"/>
            </a:endParaRPr>
          </a:p>
          <a:p>
            <a:pPr lvl="0">
              <a:spcAft>
                <a:spcPts val="0"/>
              </a:spcAft>
            </a:pPr>
            <a:r>
              <a:rPr lang="en-GB" sz="2000" b="1">
                <a:latin typeface="Arial" panose="020B0604020202020204" pitchFamily="34" charset="0"/>
                <a:cs typeface="Arial" panose="020B0604020202020204" pitchFamily="34" charset="0"/>
              </a:rPr>
              <a:t>Ageing Well</a:t>
            </a:r>
          </a:p>
          <a:p>
            <a:pPr lvl="0">
              <a:spcAft>
                <a:spcPts val="0"/>
              </a:spcAft>
            </a:pPr>
            <a:r>
              <a:rPr lang="en-GB" sz="2000" b="1">
                <a:latin typeface="Arial" panose="020B0604020202020204" pitchFamily="34" charset="0"/>
                <a:cs typeface="Arial" panose="020B0604020202020204" pitchFamily="34" charset="0"/>
              </a:rPr>
              <a:t>Ms Michelle Humphrey – Long Term Conditions LCS, Frailty LCS, Respiratory network (if any project work required) </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93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with medium confidence">
            <a:extLst>
              <a:ext uri="{FF2B5EF4-FFF2-40B4-BE49-F238E27FC236}">
                <a16:creationId xmlns:a16="http://schemas.microsoft.com/office/drawing/2014/main" id="{21601039-7F99-1446-A881-F7E45F81B82F}"/>
              </a:ext>
            </a:extLst>
          </p:cNvPr>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 t="34756" r="17968" b="5537"/>
          <a:stretch/>
        </p:blipFill>
        <p:spPr>
          <a:xfrm>
            <a:off x="2680986" y="-1097157"/>
            <a:ext cx="9511015" cy="6857997"/>
          </a:xfrm>
          <a:prstGeom prst="rect">
            <a:avLst/>
          </a:prstGeom>
        </p:spPr>
      </p:pic>
      <p:sp>
        <p:nvSpPr>
          <p:cNvPr id="12" name="TextBox 11">
            <a:extLst>
              <a:ext uri="{FF2B5EF4-FFF2-40B4-BE49-F238E27FC236}">
                <a16:creationId xmlns:a16="http://schemas.microsoft.com/office/drawing/2014/main" id="{9C25FC5D-C61B-F044-BC2C-AE609283E8AB}"/>
              </a:ext>
            </a:extLst>
          </p:cNvPr>
          <p:cNvSpPr txBox="1"/>
          <p:nvPr/>
        </p:nvSpPr>
        <p:spPr>
          <a:xfrm>
            <a:off x="335360" y="793953"/>
            <a:ext cx="11383512" cy="5682068"/>
          </a:xfrm>
          <a:prstGeom prst="rect">
            <a:avLst/>
          </a:prstGeom>
          <a:noFill/>
        </p:spPr>
        <p:txBody>
          <a:bodyPr wrap="square" lIns="0" tIns="60960" rIns="121920" bIns="60960" numCol="1" spcCol="144000" rtlCol="0" anchor="t">
            <a:spAutoFit/>
          </a:bodyPr>
          <a:lstStyle/>
          <a:p>
            <a:pPr>
              <a:lnSpc>
                <a:spcPct val="80000"/>
              </a:lnSpc>
              <a:spcAft>
                <a:spcPts val="800"/>
              </a:spcAft>
            </a:pPr>
            <a:r>
              <a:rPr lang="en-GB" sz="4267" b="1" spc="-67">
                <a:solidFill>
                  <a:schemeClr val="accent1"/>
                </a:solidFill>
                <a:latin typeface="Calibri"/>
                <a:ea typeface="Calibri" panose="020F0502020204030204" pitchFamily="34" charset="0"/>
                <a:cs typeface="Times New Roman"/>
              </a:rPr>
              <a:t>Workforce Supply* </a:t>
            </a:r>
            <a:r>
              <a:rPr lang="en-GB" sz="1467" spc="-67">
                <a:solidFill>
                  <a:srgbClr val="000000"/>
                </a:solidFill>
                <a:latin typeface="Calibri"/>
                <a:ea typeface="Calibri" panose="020F0502020204030204" pitchFamily="34" charset="0"/>
                <a:cs typeface="Calibri"/>
              </a:rPr>
              <a:t>*Data collected over last 3 years</a:t>
            </a:r>
            <a:endParaRPr lang="en-GB" sz="4267" b="1" spc="-67">
              <a:solidFill>
                <a:schemeClr val="accent1"/>
              </a:solidFill>
              <a:latin typeface="Calibri"/>
              <a:ea typeface="Calibri" panose="020F0502020204030204" pitchFamily="34" charset="0"/>
              <a:cs typeface="Times New Roman" panose="02020603050405020304" pitchFamily="18" charset="0"/>
            </a:endParaRPr>
          </a:p>
          <a:p>
            <a:pPr>
              <a:lnSpc>
                <a:spcPct val="80000"/>
              </a:lnSpc>
              <a:spcAft>
                <a:spcPts val="800"/>
              </a:spcAft>
            </a:pPr>
            <a:endParaRPr lang="en-GB" sz="2133" b="1" spc="-67">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800"/>
              </a:spcAft>
            </a:pPr>
            <a:endParaRPr lang="en-GB" sz="2400" spc="-67">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800"/>
              </a:spcAft>
            </a:pPr>
            <a:endParaRPr lang="en-GB" sz="2400" spc="-67">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800"/>
              </a:spcAft>
            </a:pPr>
            <a:endParaRPr lang="en-GB" sz="2400" spc="-67">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800"/>
              </a:spcAft>
            </a:pPr>
            <a:endParaRPr lang="en-GB" sz="2400" spc="-67">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800"/>
              </a:spcAft>
            </a:pPr>
            <a:endParaRPr lang="en-GB" sz="2400" spc="-67">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800"/>
              </a:spcAft>
            </a:pPr>
            <a:endParaRPr lang="en-GB" sz="2400" spc="-67">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800"/>
              </a:spcAft>
            </a:pPr>
            <a:endParaRPr lang="en-GB" sz="2400" spc="-67">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800"/>
              </a:spcAft>
            </a:pPr>
            <a:endParaRPr lang="en-GB" sz="2400" spc="-67">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800"/>
              </a:spcAft>
            </a:pPr>
            <a:endParaRPr lang="en-GB" sz="1467" spc="-67">
              <a:latin typeface="Calibri"/>
              <a:ea typeface="Calibri" panose="020F0502020204030204" pitchFamily="34" charset="0"/>
              <a:cs typeface="Times New Roman"/>
            </a:endParaRPr>
          </a:p>
          <a:p>
            <a:pPr>
              <a:lnSpc>
                <a:spcPct val="80000"/>
              </a:lnSpc>
              <a:spcAft>
                <a:spcPts val="800"/>
              </a:spcAft>
            </a:pPr>
            <a:endParaRPr lang="en-GB" sz="1467" spc="-67">
              <a:latin typeface="Calibri"/>
              <a:ea typeface="Calibri" panose="020F0502020204030204" pitchFamily="34" charset="0"/>
              <a:cs typeface="Times New Roman"/>
            </a:endParaRPr>
          </a:p>
          <a:p>
            <a:pPr>
              <a:lnSpc>
                <a:spcPct val="80000"/>
              </a:lnSpc>
              <a:spcAft>
                <a:spcPts val="800"/>
              </a:spcAft>
            </a:pPr>
            <a:endParaRPr lang="en-GB" sz="1467" spc="-67">
              <a:latin typeface="Calibri"/>
              <a:ea typeface="Calibri" panose="020F0502020204030204" pitchFamily="34" charset="0"/>
              <a:cs typeface="Times New Roman"/>
            </a:endParaRPr>
          </a:p>
          <a:p>
            <a:pPr marL="380990" indent="-380990">
              <a:lnSpc>
                <a:spcPct val="80000"/>
              </a:lnSpc>
              <a:spcAft>
                <a:spcPts val="800"/>
              </a:spcAft>
              <a:buFont typeface="Arial" panose="020B0604020202020204" pitchFamily="34" charset="0"/>
              <a:buChar char="•"/>
            </a:pPr>
            <a:r>
              <a:rPr lang="en-GB" sz="2133" spc="-67">
                <a:latin typeface="Calibri"/>
                <a:ea typeface="Calibri" panose="020F0502020204030204" pitchFamily="34" charset="0"/>
                <a:cs typeface="Times New Roman"/>
              </a:rPr>
              <a:t>If you would like to participate in any of the above programmes, please contact Emily at </a:t>
            </a:r>
            <a:r>
              <a:rPr lang="en-GB" sz="2133" spc="-67">
                <a:latin typeface="Calibri"/>
                <a:ea typeface="Calibri" panose="020F0502020204030204" pitchFamily="34" charset="0"/>
                <a:cs typeface="Times New Roman"/>
                <a:hlinkClick r:id="rId4"/>
              </a:rPr>
              <a:t>barnet.cepnadmin@nhs.net</a:t>
            </a:r>
            <a:r>
              <a:rPr lang="en-GB" sz="2133" spc="-67">
                <a:latin typeface="Calibri"/>
                <a:ea typeface="Calibri" panose="020F0502020204030204" pitchFamily="34" charset="0"/>
                <a:cs typeface="Times New Roman"/>
              </a:rPr>
              <a:t> </a:t>
            </a:r>
            <a:endParaRPr lang="en-GB" sz="2133" spc="-67">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E1971872-3400-E64F-B64A-A83213536EBB}"/>
              </a:ext>
            </a:extLst>
          </p:cNvPr>
          <p:cNvCxnSpPr>
            <a:cxnSpLocks/>
          </p:cNvCxnSpPr>
          <p:nvPr/>
        </p:nvCxnSpPr>
        <p:spPr>
          <a:xfrm flipH="1">
            <a:off x="338590" y="793952"/>
            <a:ext cx="1013467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6C2B18-D9E7-6B41-91A1-6C50AB8447F2}"/>
              </a:ext>
            </a:extLst>
          </p:cNvPr>
          <p:cNvCxnSpPr>
            <a:cxnSpLocks/>
          </p:cNvCxnSpPr>
          <p:nvPr/>
        </p:nvCxnSpPr>
        <p:spPr>
          <a:xfrm flipH="1">
            <a:off x="335361" y="5760840"/>
            <a:ext cx="11474639"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logo&#10;&#10;Description automatically generated">
            <a:extLst>
              <a:ext uri="{FF2B5EF4-FFF2-40B4-BE49-F238E27FC236}">
                <a16:creationId xmlns:a16="http://schemas.microsoft.com/office/drawing/2014/main" id="{4DBB4177-9F96-56A0-E1CD-E86BBB5A36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0473" y="443654"/>
            <a:ext cx="1320800" cy="1053253"/>
          </a:xfrm>
          <a:prstGeom prst="rect">
            <a:avLst/>
          </a:prstGeom>
        </p:spPr>
      </p:pic>
      <p:sp>
        <p:nvSpPr>
          <p:cNvPr id="4" name="Rectangle: Rounded Corners 3">
            <a:extLst>
              <a:ext uri="{FF2B5EF4-FFF2-40B4-BE49-F238E27FC236}">
                <a16:creationId xmlns:a16="http://schemas.microsoft.com/office/drawing/2014/main" id="{E94658B7-11B1-5BED-EB4E-7624799D72E0}"/>
              </a:ext>
            </a:extLst>
          </p:cNvPr>
          <p:cNvSpPr/>
          <p:nvPr/>
        </p:nvSpPr>
        <p:spPr>
          <a:xfrm>
            <a:off x="812481" y="1716455"/>
            <a:ext cx="4080947" cy="2881981"/>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6" name="TextBox 5">
            <a:extLst>
              <a:ext uri="{FF2B5EF4-FFF2-40B4-BE49-F238E27FC236}">
                <a16:creationId xmlns:a16="http://schemas.microsoft.com/office/drawing/2014/main" id="{D51D2EB8-8A56-DD15-BA10-DD8835E43736}"/>
              </a:ext>
            </a:extLst>
          </p:cNvPr>
          <p:cNvSpPr txBox="1"/>
          <p:nvPr/>
        </p:nvSpPr>
        <p:spPr>
          <a:xfrm>
            <a:off x="1542283" y="1903451"/>
            <a:ext cx="2631440" cy="2606355"/>
          </a:xfrm>
          <a:prstGeom prst="rect">
            <a:avLst/>
          </a:prstGeom>
          <a:noFill/>
        </p:spPr>
        <p:txBody>
          <a:bodyPr wrap="square" rtlCol="0">
            <a:spAutoFit/>
          </a:bodyPr>
          <a:lstStyle/>
          <a:p>
            <a:pPr algn="ctr"/>
            <a:r>
              <a:rPr lang="en-US" sz="1867" b="1"/>
              <a:t>CLINICAL</a:t>
            </a:r>
          </a:p>
          <a:p>
            <a:endParaRPr lang="en-US" sz="1867"/>
          </a:p>
          <a:p>
            <a:r>
              <a:rPr lang="en-US" sz="1867"/>
              <a:t>55 GPs gained CCT</a:t>
            </a:r>
          </a:p>
          <a:p>
            <a:r>
              <a:rPr lang="en-US" sz="1867"/>
              <a:t>10 NQGPs SPIN/Fellows</a:t>
            </a:r>
          </a:p>
          <a:p>
            <a:r>
              <a:rPr lang="en-US" sz="1867"/>
              <a:t>47 GPs matched with mentors</a:t>
            </a:r>
          </a:p>
          <a:p>
            <a:r>
              <a:rPr lang="en-US" sz="1867"/>
              <a:t>13 GPNs trained </a:t>
            </a:r>
          </a:p>
          <a:p>
            <a:r>
              <a:rPr lang="en-US" sz="1867"/>
              <a:t>13 TNAs trained</a:t>
            </a:r>
          </a:p>
          <a:p>
            <a:endParaRPr lang="en-GB" sz="1400"/>
          </a:p>
        </p:txBody>
      </p:sp>
      <p:sp>
        <p:nvSpPr>
          <p:cNvPr id="7" name="Rectangle: Rounded Corners 6">
            <a:extLst>
              <a:ext uri="{FF2B5EF4-FFF2-40B4-BE49-F238E27FC236}">
                <a16:creationId xmlns:a16="http://schemas.microsoft.com/office/drawing/2014/main" id="{F724A604-34C4-68E7-464B-9BC7287C8A2A}"/>
              </a:ext>
            </a:extLst>
          </p:cNvPr>
          <p:cNvSpPr/>
          <p:nvPr/>
        </p:nvSpPr>
        <p:spPr>
          <a:xfrm>
            <a:off x="7242977" y="1716456"/>
            <a:ext cx="4008391" cy="2881977"/>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0" name="TextBox 9">
            <a:extLst>
              <a:ext uri="{FF2B5EF4-FFF2-40B4-BE49-F238E27FC236}">
                <a16:creationId xmlns:a16="http://schemas.microsoft.com/office/drawing/2014/main" id="{11778E7A-21BD-1FF5-B24F-7AA4AA1E3170}"/>
              </a:ext>
            </a:extLst>
          </p:cNvPr>
          <p:cNvSpPr txBox="1"/>
          <p:nvPr/>
        </p:nvSpPr>
        <p:spPr>
          <a:xfrm>
            <a:off x="7589027" y="1904576"/>
            <a:ext cx="3511251" cy="2390911"/>
          </a:xfrm>
          <a:prstGeom prst="rect">
            <a:avLst/>
          </a:prstGeom>
          <a:noFill/>
        </p:spPr>
        <p:txBody>
          <a:bodyPr wrap="square" rtlCol="0">
            <a:spAutoFit/>
          </a:bodyPr>
          <a:lstStyle/>
          <a:p>
            <a:pPr algn="ctr"/>
            <a:r>
              <a:rPr lang="en-US" sz="1867" b="1"/>
              <a:t>NON-CLINICAL</a:t>
            </a:r>
          </a:p>
          <a:p>
            <a:endParaRPr lang="en-US" sz="1867"/>
          </a:p>
          <a:p>
            <a:r>
              <a:rPr lang="en-US" sz="1867"/>
              <a:t>71 prescribing clerks across 32 practices</a:t>
            </a:r>
          </a:p>
          <a:p>
            <a:r>
              <a:rPr lang="en-US" sz="1867"/>
              <a:t>32 GP Assistants across 17 practices</a:t>
            </a:r>
          </a:p>
          <a:p>
            <a:r>
              <a:rPr lang="en-US" sz="1867"/>
              <a:t>9 pre-registration pharmacy technicians across 8 practices</a:t>
            </a:r>
            <a:endParaRPr lang="en-GB" sz="1867"/>
          </a:p>
        </p:txBody>
      </p:sp>
    </p:spTree>
    <p:extLst>
      <p:ext uri="{BB962C8B-B14F-4D97-AF65-F5344CB8AC3E}">
        <p14:creationId xmlns:p14="http://schemas.microsoft.com/office/powerpoint/2010/main" val="147505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23534" y="2884572"/>
            <a:ext cx="2193492" cy="800219"/>
          </a:xfrm>
          <a:prstGeom prst="rect">
            <a:avLst/>
          </a:prstGeom>
        </p:spPr>
        <p:txBody>
          <a:bodyPr wrap="square">
            <a:spAutoFit/>
          </a:bodyPr>
          <a:lstStyle/>
          <a:p>
            <a:pPr lvl="0">
              <a:spcAft>
                <a:spcPts val="0"/>
              </a:spcAft>
            </a:pPr>
            <a:r>
              <a:rPr lang="en-GB" sz="2800" b="1">
                <a:latin typeface="Arial" panose="020B0604020202020204" pitchFamily="34" charset="0"/>
                <a:cs typeface="Arial" panose="020B0604020202020204" pitchFamily="34" charset="0"/>
              </a:rPr>
              <a:t>Questions?</a:t>
            </a:r>
            <a:endParaRPr lang="en-GB" sz="24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131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60" name="Google Shape;60;p9"/>
          <p:cNvSpPr/>
          <p:nvPr/>
        </p:nvSpPr>
        <p:spPr>
          <a:xfrm>
            <a:off x="2033007" y="6635124"/>
            <a:ext cx="8426795" cy="22287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4145289D-89E6-4E59-99AD-22DA6E295ECF}"/>
              </a:ext>
            </a:extLst>
          </p:cNvPr>
          <p:cNvSpPr txBox="1"/>
          <p:nvPr/>
        </p:nvSpPr>
        <p:spPr>
          <a:xfrm>
            <a:off x="288758" y="580352"/>
            <a:ext cx="11297036" cy="5811976"/>
          </a:xfrm>
          <a:prstGeom prst="rect">
            <a:avLst/>
          </a:prstGeom>
          <a:noFill/>
        </p:spPr>
        <p:txBody>
          <a:bodyPr wrap="square" rtlCol="0">
            <a:spAutoFit/>
          </a:bodyPr>
          <a:lstStyle/>
          <a:p>
            <a:pPr algn="ctr"/>
            <a:endParaRPr lang="en-GB" sz="3200" b="1">
              <a:solidFill>
                <a:srgbClr val="0070C0"/>
              </a:solidFill>
              <a:latin typeface="Arial" panose="020B0604020202020204" pitchFamily="34" charset="0"/>
              <a:cs typeface="Arial" panose="020B0604020202020204" pitchFamily="34" charset="0"/>
            </a:endParaRPr>
          </a:p>
          <a:p>
            <a:pPr algn="ctr"/>
            <a:endParaRPr lang="en-GB" sz="4000" b="1">
              <a:solidFill>
                <a:srgbClr val="0070C0"/>
              </a:solidFill>
              <a:latin typeface="Arial" panose="020B0604020202020204" pitchFamily="34" charset="0"/>
              <a:cs typeface="Arial" panose="020B0604020202020204" pitchFamily="34" charset="0"/>
            </a:endParaRPr>
          </a:p>
          <a:p>
            <a:pPr algn="ctr"/>
            <a:r>
              <a:rPr lang="en-GB" sz="4000" b="1">
                <a:solidFill>
                  <a:srgbClr val="0070C0"/>
                </a:solidFill>
                <a:latin typeface="Arial" panose="020B0604020202020204" pitchFamily="34" charset="0"/>
                <a:cs typeface="Arial" panose="020B0604020202020204" pitchFamily="34" charset="0"/>
              </a:rPr>
              <a:t>Barnet Community Mental Health Transformation Programme update</a:t>
            </a:r>
          </a:p>
          <a:p>
            <a:pPr algn="ctr"/>
            <a:endParaRPr lang="en-GB" sz="4000" b="1">
              <a:solidFill>
                <a:srgbClr val="0070C0"/>
              </a:solidFill>
              <a:latin typeface="Arial" panose="020B0604020202020204" pitchFamily="34" charset="0"/>
              <a:cs typeface="Arial" panose="020B0604020202020204" pitchFamily="34" charset="0"/>
            </a:endParaRPr>
          </a:p>
          <a:p>
            <a:pPr algn="ctr"/>
            <a:r>
              <a:rPr lang="en-GB" sz="4000" b="1">
                <a:solidFill>
                  <a:srgbClr val="0070C0"/>
                </a:solidFill>
                <a:latin typeface="Arial" panose="020B0604020202020204" pitchFamily="34" charset="0"/>
                <a:cs typeface="Arial" panose="020B0604020202020204" pitchFamily="34" charset="0"/>
              </a:rPr>
              <a:t>April 2023</a:t>
            </a:r>
          </a:p>
          <a:p>
            <a:pPr algn="ctr"/>
            <a:endParaRPr lang="en-GB" sz="3056" b="1">
              <a:solidFill>
                <a:srgbClr val="0070C0"/>
              </a:solidFill>
              <a:latin typeface="Arial" panose="020B0604020202020204" pitchFamily="34" charset="0"/>
              <a:cs typeface="Arial" panose="020B0604020202020204" pitchFamily="34" charset="0"/>
            </a:endParaRPr>
          </a:p>
          <a:p>
            <a:pPr algn="ctr"/>
            <a:endParaRPr lang="en-GB" sz="3056" b="1">
              <a:solidFill>
                <a:srgbClr val="0070C0"/>
              </a:solidFill>
              <a:latin typeface="Arial" panose="020B0604020202020204" pitchFamily="34" charset="0"/>
              <a:cs typeface="Arial" panose="020B0604020202020204" pitchFamily="34" charset="0"/>
            </a:endParaRPr>
          </a:p>
          <a:p>
            <a:pPr algn="ctr"/>
            <a:endParaRPr lang="en-GB" sz="3056" b="1">
              <a:solidFill>
                <a:srgbClr val="0070C0"/>
              </a:solidFill>
              <a:latin typeface="Arial" panose="020B0604020202020204" pitchFamily="34" charset="0"/>
              <a:cs typeface="Arial" panose="020B0604020202020204" pitchFamily="34" charset="0"/>
            </a:endParaRPr>
          </a:p>
          <a:p>
            <a:pPr algn="ctr"/>
            <a:r>
              <a:rPr lang="en-GB" sz="2400" b="1">
                <a:solidFill>
                  <a:srgbClr val="0070C0"/>
                </a:solidFill>
                <a:latin typeface="Arial" panose="020B0604020202020204" pitchFamily="34" charset="0"/>
                <a:cs typeface="Arial" panose="020B0604020202020204" pitchFamily="34" charset="0"/>
              </a:rPr>
              <a:t>Helen Price- Head of Community Operations</a:t>
            </a:r>
          </a:p>
          <a:p>
            <a:pPr algn="ctr"/>
            <a:r>
              <a:rPr lang="en-GB" sz="2400" b="1">
                <a:solidFill>
                  <a:srgbClr val="0070C0"/>
                </a:solidFill>
                <a:latin typeface="Arial" panose="020B0604020202020204" pitchFamily="34" charset="0"/>
                <a:cs typeface="Arial" panose="020B0604020202020204" pitchFamily="34" charset="0"/>
              </a:rPr>
              <a:t>Angela Sobers- Community Service Lead</a:t>
            </a:r>
            <a:endParaRPr lang="en-GB" sz="2800" b="1">
              <a:solidFill>
                <a:srgbClr val="0070C0"/>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CD2F44B6-9876-440D-88A3-787E92EA8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5199" y="89814"/>
            <a:ext cx="2336801" cy="106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69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736"/>
            <a:ext cx="6684045" cy="679054"/>
          </a:xfrm>
        </p:spPr>
        <p:txBody>
          <a:bodyPr>
            <a:normAutofit/>
          </a:bodyPr>
          <a:lstStyle/>
          <a:p>
            <a:pPr algn="just"/>
            <a:r>
              <a:rPr lang="en-GB" sz="2800" b="1">
                <a:solidFill>
                  <a:schemeClr val="accent5"/>
                </a:solidFill>
                <a:latin typeface="Arial" panose="020B0604020202020204" pitchFamily="34" charset="0"/>
                <a:cs typeface="Arial" panose="020B0604020202020204" pitchFamily="34" charset="0"/>
              </a:rPr>
              <a:t>Non-urgent Mental Health Support:</a:t>
            </a:r>
            <a:endParaRPr lang="en-GB" sz="2800">
              <a:solidFill>
                <a:schemeClr val="accent5"/>
              </a:solidFill>
              <a:latin typeface="Arial" panose="020B0604020202020204" pitchFamily="34" charset="0"/>
              <a:cs typeface="Arial" panose="020B0604020202020204" pitchFamily="34" charset="0"/>
            </a:endParaRPr>
          </a:p>
        </p:txBody>
      </p:sp>
      <p:sp>
        <p:nvSpPr>
          <p:cNvPr id="4" name="Google Shape;60;p9">
            <a:extLst>
              <a:ext uri="{FF2B5EF4-FFF2-40B4-BE49-F238E27FC236}">
                <a16:creationId xmlns:a16="http://schemas.microsoft.com/office/drawing/2014/main" id="{322AA149-B392-45CF-B43D-DF821FC841B3}"/>
              </a:ext>
            </a:extLst>
          </p:cNvPr>
          <p:cNvSpPr/>
          <p:nvPr/>
        </p:nvSpPr>
        <p:spPr>
          <a:xfrm>
            <a:off x="1738623" y="6634302"/>
            <a:ext cx="8426795" cy="2228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22BB0C09-007D-4B51-A494-B83D47448478}"/>
              </a:ext>
            </a:extLst>
          </p:cNvPr>
          <p:cNvPicPr>
            <a:picLocks noChangeAspect="1"/>
          </p:cNvPicPr>
          <p:nvPr/>
        </p:nvPicPr>
        <p:blipFill>
          <a:blip r:embed="rId3"/>
          <a:stretch>
            <a:fillRect/>
          </a:stretch>
        </p:blipFill>
        <p:spPr>
          <a:xfrm>
            <a:off x="2109710" y="3460765"/>
            <a:ext cx="5692379" cy="3173537"/>
          </a:xfrm>
          <a:prstGeom prst="rect">
            <a:avLst/>
          </a:prstGeom>
        </p:spPr>
      </p:pic>
      <p:sp>
        <p:nvSpPr>
          <p:cNvPr id="11" name="TextBox 10">
            <a:extLst>
              <a:ext uri="{FF2B5EF4-FFF2-40B4-BE49-F238E27FC236}">
                <a16:creationId xmlns:a16="http://schemas.microsoft.com/office/drawing/2014/main" id="{32EF8F64-C041-4AFD-A0B4-F3114A3E3479}"/>
              </a:ext>
            </a:extLst>
          </p:cNvPr>
          <p:cNvSpPr txBox="1"/>
          <p:nvPr/>
        </p:nvSpPr>
        <p:spPr>
          <a:xfrm>
            <a:off x="149212" y="587318"/>
            <a:ext cx="11893576" cy="2308324"/>
          </a:xfrm>
          <a:prstGeom prst="rect">
            <a:avLst/>
          </a:prstGeom>
          <a:noFill/>
        </p:spPr>
        <p:txBody>
          <a:bodyPr wrap="square">
            <a:spAutoFit/>
          </a:bodyPr>
          <a:lstStyle/>
          <a:p>
            <a:pPr algn="just"/>
            <a:r>
              <a:rPr lang="en-GB">
                <a:latin typeface="Arial" panose="020B0604020202020204" pitchFamily="34" charset="0"/>
                <a:cs typeface="Arial" panose="020B0604020202020204" pitchFamily="34" charset="0"/>
              </a:rPr>
              <a:t>There are two pathways that can be accessed for people to have Mental health intervention and support:</a:t>
            </a:r>
          </a:p>
          <a:p>
            <a:pPr algn="just"/>
            <a:endParaRPr lang="en-GB">
              <a:latin typeface="Arial" panose="020B0604020202020204" pitchFamily="34" charset="0"/>
              <a:cs typeface="Arial" panose="020B0604020202020204" pitchFamily="34" charset="0"/>
            </a:endParaRPr>
          </a:p>
          <a:p>
            <a:pPr marL="342900" indent="-342900" algn="just">
              <a:buAutoNum type="arabicPeriod"/>
            </a:pPr>
            <a:r>
              <a:rPr lang="en-GB">
                <a:latin typeface="Arial" panose="020B0604020202020204" pitchFamily="34" charset="0"/>
                <a:cs typeface="Arial" panose="020B0604020202020204" pitchFamily="34" charset="0"/>
              </a:rPr>
              <a:t>PCN’s who have Mental Health Practitioners/ Advanced Clinical Practitioners based in GP surgeries, can advise patients how to access this Specialist intervention, quickly and directly- without a referral through mental health services. The MHP/ACP will then support an intervention plan, utilising community offers (social Prescribing, IAPT or other VCSA offers) or a direct referral into the relevant Community team- if required.</a:t>
            </a:r>
          </a:p>
          <a:p>
            <a:pPr marL="342900" indent="-342900" algn="just">
              <a:buAutoNum type="arabicPeriod"/>
            </a:pPr>
            <a:endParaRPr lang="en-GB">
              <a:latin typeface="Arial" panose="020B0604020202020204" pitchFamily="34" charset="0"/>
              <a:cs typeface="Arial" panose="020B0604020202020204" pitchFamily="34" charset="0"/>
            </a:endParaRPr>
          </a:p>
          <a:p>
            <a:pPr marL="342900" indent="-342900" algn="just">
              <a:buAutoNum type="arabicPeriod"/>
            </a:pPr>
            <a:r>
              <a:rPr lang="en-GB">
                <a:latin typeface="Arial" panose="020B0604020202020204" pitchFamily="34" charset="0"/>
                <a:cs typeface="Arial" panose="020B0604020202020204" pitchFamily="34" charset="0"/>
              </a:rPr>
              <a:t>Alternatively,  a new Non urgent referral route has been designed- as below:</a:t>
            </a:r>
          </a:p>
        </p:txBody>
      </p:sp>
    </p:spTree>
    <p:extLst>
      <p:ext uri="{BB962C8B-B14F-4D97-AF65-F5344CB8AC3E}">
        <p14:creationId xmlns:p14="http://schemas.microsoft.com/office/powerpoint/2010/main" val="209944348"/>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81" y="0"/>
            <a:ext cx="6684045" cy="679054"/>
          </a:xfrm>
        </p:spPr>
        <p:txBody>
          <a:bodyPr>
            <a:normAutofit/>
          </a:bodyPr>
          <a:lstStyle/>
          <a:p>
            <a:r>
              <a:rPr lang="en-GB" sz="2800" b="1">
                <a:solidFill>
                  <a:schemeClr val="accent5"/>
                </a:solidFill>
                <a:latin typeface="Arial" panose="020B0604020202020204" pitchFamily="34" charset="0"/>
                <a:cs typeface="Arial" panose="020B0604020202020204" pitchFamily="34" charset="0"/>
              </a:rPr>
              <a:t>New non-urgent referral pathway:</a:t>
            </a:r>
            <a:endParaRPr lang="en-GB" sz="2800">
              <a:solidFill>
                <a:schemeClr val="accent5"/>
              </a:solidFill>
              <a:latin typeface="Arial" panose="020B0604020202020204" pitchFamily="34" charset="0"/>
              <a:cs typeface="Arial" panose="020B0604020202020204" pitchFamily="34" charset="0"/>
            </a:endParaRPr>
          </a:p>
        </p:txBody>
      </p:sp>
      <p:sp>
        <p:nvSpPr>
          <p:cNvPr id="4" name="Google Shape;60;p9">
            <a:extLst>
              <a:ext uri="{FF2B5EF4-FFF2-40B4-BE49-F238E27FC236}">
                <a16:creationId xmlns:a16="http://schemas.microsoft.com/office/drawing/2014/main" id="{322AA149-B392-45CF-B43D-DF821FC841B3}"/>
              </a:ext>
            </a:extLst>
          </p:cNvPr>
          <p:cNvSpPr/>
          <p:nvPr/>
        </p:nvSpPr>
        <p:spPr>
          <a:xfrm>
            <a:off x="1738623" y="6634302"/>
            <a:ext cx="8426795" cy="2228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graphicFrame>
        <p:nvGraphicFramePr>
          <p:cNvPr id="7" name="Diagram 6">
            <a:extLst>
              <a:ext uri="{FF2B5EF4-FFF2-40B4-BE49-F238E27FC236}">
                <a16:creationId xmlns:a16="http://schemas.microsoft.com/office/drawing/2014/main" id="{30DD677B-7362-412E-B69D-02CB80E30DDC}"/>
              </a:ext>
            </a:extLst>
          </p:cNvPr>
          <p:cNvGraphicFramePr/>
          <p:nvPr/>
        </p:nvGraphicFramePr>
        <p:xfrm>
          <a:off x="538898" y="708445"/>
          <a:ext cx="11114203" cy="5896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716951"/>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305865-446C-45AC-A546-D73282E76C8F}"/>
              </a:ext>
            </a:extLst>
          </p:cNvPr>
          <p:cNvPicPr>
            <a:picLocks noChangeAspect="1"/>
          </p:cNvPicPr>
          <p:nvPr/>
        </p:nvPicPr>
        <p:blipFill>
          <a:blip r:embed="rId2"/>
          <a:stretch>
            <a:fillRect/>
          </a:stretch>
        </p:blipFill>
        <p:spPr>
          <a:xfrm>
            <a:off x="9110133" y="2651317"/>
            <a:ext cx="2528711" cy="1997681"/>
          </a:xfrm>
          <a:prstGeom prst="rect">
            <a:avLst/>
          </a:prstGeom>
        </p:spPr>
      </p:pic>
      <p:sp>
        <p:nvSpPr>
          <p:cNvPr id="2" name="Title 1"/>
          <p:cNvSpPr>
            <a:spLocks noGrp="1"/>
          </p:cNvSpPr>
          <p:nvPr>
            <p:ph type="title"/>
          </p:nvPr>
        </p:nvSpPr>
        <p:spPr>
          <a:xfrm>
            <a:off x="90681" y="24072"/>
            <a:ext cx="6684045" cy="679054"/>
          </a:xfrm>
        </p:spPr>
        <p:txBody>
          <a:bodyPr>
            <a:normAutofit fontScale="90000"/>
          </a:bodyPr>
          <a:lstStyle/>
          <a:p>
            <a:r>
              <a:rPr lang="en-GB" sz="2800" b="1">
                <a:solidFill>
                  <a:schemeClr val="accent5"/>
                </a:solidFill>
                <a:latin typeface="Arial" panose="020B0604020202020204" pitchFamily="34" charset="0"/>
                <a:cs typeface="Arial" panose="020B0604020202020204" pitchFamily="34" charset="0"/>
              </a:rPr>
              <a:t>Mental Health Services- Referral Criteria</a:t>
            </a:r>
          </a:p>
        </p:txBody>
      </p:sp>
      <p:sp>
        <p:nvSpPr>
          <p:cNvPr id="4" name="Google Shape;60;p9">
            <a:extLst>
              <a:ext uri="{FF2B5EF4-FFF2-40B4-BE49-F238E27FC236}">
                <a16:creationId xmlns:a16="http://schemas.microsoft.com/office/drawing/2014/main" id="{322AA149-B392-45CF-B43D-DF821FC841B3}"/>
              </a:ext>
            </a:extLst>
          </p:cNvPr>
          <p:cNvSpPr/>
          <p:nvPr/>
        </p:nvSpPr>
        <p:spPr>
          <a:xfrm>
            <a:off x="1738623" y="6634302"/>
            <a:ext cx="8426795" cy="22287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D7977495-C6C6-4937-9C70-1C3C1F153D72}"/>
              </a:ext>
            </a:extLst>
          </p:cNvPr>
          <p:cNvSpPr/>
          <p:nvPr/>
        </p:nvSpPr>
        <p:spPr>
          <a:xfrm>
            <a:off x="370" y="728919"/>
            <a:ext cx="12191630" cy="6648102"/>
          </a:xfrm>
          <a:prstGeom prst="rect">
            <a:avLst/>
          </a:prstGeom>
        </p:spPr>
        <p:txBody>
          <a:bodyPr wrap="square">
            <a:spAutoFit/>
          </a:bodyPr>
          <a:lstStyle/>
          <a:p>
            <a:pPr lvl="0" algn="just">
              <a:lnSpc>
                <a:spcPct val="107000"/>
              </a:lnSpc>
              <a:spcAft>
                <a:spcPts val="0"/>
              </a:spcAft>
            </a:pPr>
            <a:r>
              <a:rPr lang="en-GB" sz="1600">
                <a:latin typeface="Arial" panose="020B0604020202020204" pitchFamily="34" charset="0"/>
                <a:ea typeface="Calibri" panose="020F0502020204030204" pitchFamily="34" charset="0"/>
                <a:cs typeface="Arial" panose="020B0604020202020204" pitchFamily="34" charset="0"/>
              </a:rPr>
              <a:t>Our intention is to support people to access the best intervention as quickly possible. However, this does not always mean a mental health referral. Before making the referral to MH services please consider the following:</a:t>
            </a:r>
          </a:p>
          <a:p>
            <a:pPr lvl="0" algn="just">
              <a:lnSpc>
                <a:spcPct val="107000"/>
              </a:lnSpc>
              <a:spcAft>
                <a:spcPts val="0"/>
              </a:spcAft>
            </a:pPr>
            <a:endParaRPr lang="en-GB" sz="1600">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07000"/>
              </a:lnSpc>
              <a:spcAft>
                <a:spcPts val="0"/>
              </a:spcAft>
              <a:buAutoNum type="arabicPeriod"/>
            </a:pPr>
            <a:r>
              <a:rPr lang="en-GB" sz="1600">
                <a:latin typeface="Arial" panose="020B0604020202020204" pitchFamily="34" charset="0"/>
                <a:ea typeface="Calibri" panose="020F0502020204030204" pitchFamily="34" charset="0"/>
                <a:cs typeface="Arial" panose="020B0604020202020204" pitchFamily="34" charset="0"/>
              </a:rPr>
              <a:t>What action has already been taken, both medically and psychologically- social constraints impact on wellbeing however, this does not mean a psychiatric mental health intervention is required.</a:t>
            </a:r>
          </a:p>
          <a:p>
            <a:pPr marL="457200" lvl="0" indent="-457200" algn="just">
              <a:lnSpc>
                <a:spcPct val="107000"/>
              </a:lnSpc>
              <a:spcAft>
                <a:spcPts val="0"/>
              </a:spcAft>
              <a:buAutoNum type="arabicPeriod"/>
            </a:pPr>
            <a:r>
              <a:rPr lang="en-GB" sz="1600">
                <a:latin typeface="Arial" panose="020B0604020202020204" pitchFamily="34" charset="0"/>
                <a:ea typeface="Calibri" panose="020F0502020204030204" pitchFamily="34" charset="0"/>
                <a:cs typeface="Arial" panose="020B0604020202020204" pitchFamily="34" charset="0"/>
              </a:rPr>
              <a:t>Before a referral is accepted, there will be a need to confirm that all other avenues and support has been utilised first- including MHPs/ACP’s in GP surgeries. </a:t>
            </a:r>
          </a:p>
          <a:p>
            <a:pPr lvl="0" algn="just">
              <a:lnSpc>
                <a:spcPct val="107000"/>
              </a:lnSpc>
              <a:spcAft>
                <a:spcPts val="0"/>
              </a:spcAft>
            </a:pPr>
            <a:r>
              <a:rPr lang="en-GB" sz="1600">
                <a:latin typeface="Arial" panose="020B0604020202020204" pitchFamily="34" charset="0"/>
                <a:ea typeface="Calibri" panose="020F0502020204030204" pitchFamily="34" charset="0"/>
                <a:cs typeface="Arial" panose="020B0604020202020204" pitchFamily="34" charset="0"/>
              </a:rPr>
              <a:t>There must be a clear rational for referral and to aid our decision making referrals must include:</a:t>
            </a:r>
          </a:p>
          <a:p>
            <a:pPr marL="457200" algn="just">
              <a:lnSpc>
                <a:spcPct val="107000"/>
              </a:lnSpc>
              <a:spcAft>
                <a:spcPts val="0"/>
              </a:spcAft>
            </a:pPr>
            <a:r>
              <a:rPr lang="en-GB" sz="1600">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07000"/>
              </a:lnSpc>
              <a:spcAft>
                <a:spcPts val="0"/>
              </a:spcAft>
              <a:buFont typeface="Wingdings" panose="05000000000000000000" pitchFamily="2" charset="2"/>
              <a:buChar char="v"/>
            </a:pPr>
            <a:r>
              <a:rPr lang="en-GB" sz="1600">
                <a:latin typeface="Arial" panose="020B0604020202020204" pitchFamily="34" charset="0"/>
                <a:ea typeface="Calibri" panose="020F0502020204030204" pitchFamily="34" charset="0"/>
                <a:cs typeface="Arial" panose="020B0604020202020204" pitchFamily="34" charset="0"/>
              </a:rPr>
              <a:t>Consent</a:t>
            </a:r>
          </a:p>
          <a:p>
            <a:pPr marL="342900" lvl="0" indent="-342900" algn="just">
              <a:lnSpc>
                <a:spcPct val="107000"/>
              </a:lnSpc>
              <a:spcAft>
                <a:spcPts val="0"/>
              </a:spcAft>
              <a:buFont typeface="Wingdings" panose="05000000000000000000" pitchFamily="2" charset="2"/>
              <a:buChar char="v"/>
            </a:pPr>
            <a:r>
              <a:rPr lang="en-GB" sz="1600">
                <a:latin typeface="Arial" panose="020B0604020202020204" pitchFamily="34" charset="0"/>
                <a:ea typeface="Calibri" panose="020F0502020204030204" pitchFamily="34" charset="0"/>
                <a:cs typeface="Arial" panose="020B0604020202020204" pitchFamily="34" charset="0"/>
              </a:rPr>
              <a:t>Referrer details</a:t>
            </a:r>
          </a:p>
          <a:p>
            <a:pPr marL="342900" lvl="0" indent="-342900" algn="just">
              <a:lnSpc>
                <a:spcPct val="107000"/>
              </a:lnSpc>
              <a:spcAft>
                <a:spcPts val="0"/>
              </a:spcAft>
              <a:buFont typeface="Wingdings" panose="05000000000000000000" pitchFamily="2" charset="2"/>
              <a:buChar char="v"/>
            </a:pPr>
            <a:r>
              <a:rPr lang="en-GB" sz="1600">
                <a:latin typeface="Arial" panose="020B0604020202020204" pitchFamily="34" charset="0"/>
                <a:ea typeface="Calibri" panose="020F0502020204030204" pitchFamily="34" charset="0"/>
                <a:cs typeface="Arial" panose="020B0604020202020204" pitchFamily="34" charset="0"/>
              </a:rPr>
              <a:t>Personal demographic details</a:t>
            </a:r>
          </a:p>
          <a:p>
            <a:pPr marL="342900" lvl="0" indent="-342900" algn="just">
              <a:lnSpc>
                <a:spcPct val="107000"/>
              </a:lnSpc>
              <a:spcAft>
                <a:spcPts val="0"/>
              </a:spcAft>
              <a:buFont typeface="Wingdings" panose="05000000000000000000" pitchFamily="2" charset="2"/>
              <a:buChar char="v"/>
            </a:pPr>
            <a:r>
              <a:rPr lang="en-GB" sz="1600">
                <a:latin typeface="Arial" panose="020B0604020202020204" pitchFamily="34" charset="0"/>
                <a:ea typeface="Calibri" panose="020F0502020204030204" pitchFamily="34" charset="0"/>
                <a:cs typeface="Arial" panose="020B0604020202020204" pitchFamily="34" charset="0"/>
              </a:rPr>
              <a:t>What support the person is currently receiving and from who? What has been tried</a:t>
            </a:r>
          </a:p>
          <a:p>
            <a:pPr marL="342900" lvl="0" indent="-342900" algn="just">
              <a:lnSpc>
                <a:spcPct val="107000"/>
              </a:lnSpc>
              <a:spcAft>
                <a:spcPts val="0"/>
              </a:spcAft>
              <a:buFont typeface="Wingdings" panose="05000000000000000000" pitchFamily="2" charset="2"/>
              <a:buChar char="v"/>
            </a:pPr>
            <a:r>
              <a:rPr lang="en-GB" sz="1600">
                <a:latin typeface="Arial" panose="020B0604020202020204" pitchFamily="34" charset="0"/>
                <a:ea typeface="Calibri" panose="020F0502020204030204" pitchFamily="34" charset="0"/>
                <a:cs typeface="Arial" panose="020B0604020202020204" pitchFamily="34" charset="0"/>
              </a:rPr>
              <a:t>Reason for referral – what are you expecting from the Mental Health Services. </a:t>
            </a:r>
          </a:p>
          <a:p>
            <a:pPr marL="342900" lvl="0" indent="-342900" algn="just">
              <a:lnSpc>
                <a:spcPct val="107000"/>
              </a:lnSpc>
              <a:spcAft>
                <a:spcPts val="0"/>
              </a:spcAft>
              <a:buFont typeface="Wingdings" panose="05000000000000000000" pitchFamily="2" charset="2"/>
              <a:buChar char="v"/>
            </a:pPr>
            <a:r>
              <a:rPr lang="en-GB" sz="1600">
                <a:latin typeface="Arial" panose="020B0604020202020204" pitchFamily="34" charset="0"/>
                <a:ea typeface="Calibri" panose="020F0502020204030204" pitchFamily="34" charset="0"/>
                <a:cs typeface="Arial" panose="020B0604020202020204" pitchFamily="34" charset="0"/>
              </a:rPr>
              <a:t>Current/historical risk</a:t>
            </a:r>
          </a:p>
          <a:p>
            <a:pPr marL="342900" lvl="0" indent="-342900" algn="just">
              <a:lnSpc>
                <a:spcPct val="107000"/>
              </a:lnSpc>
              <a:spcAft>
                <a:spcPts val="0"/>
              </a:spcAft>
              <a:buFont typeface="Wingdings" panose="05000000000000000000" pitchFamily="2" charset="2"/>
              <a:buChar char="v"/>
            </a:pPr>
            <a:r>
              <a:rPr lang="en-GB" sz="1600">
                <a:latin typeface="Arial" panose="020B0604020202020204" pitchFamily="34" charset="0"/>
                <a:ea typeface="Calibri" panose="020F0502020204030204" pitchFamily="34" charset="0"/>
                <a:cs typeface="Arial" panose="020B0604020202020204" pitchFamily="34" charset="0"/>
              </a:rPr>
              <a:t>Physical health details</a:t>
            </a:r>
          </a:p>
          <a:p>
            <a:pPr marL="342900" lvl="0" indent="-342900" algn="just">
              <a:lnSpc>
                <a:spcPct val="107000"/>
              </a:lnSpc>
              <a:spcAft>
                <a:spcPts val="800"/>
              </a:spcAft>
              <a:buFont typeface="Wingdings" panose="05000000000000000000" pitchFamily="2" charset="2"/>
              <a:buChar char="v"/>
            </a:pPr>
            <a:r>
              <a:rPr lang="en-GB" sz="1600">
                <a:latin typeface="Arial" panose="020B0604020202020204" pitchFamily="34" charset="0"/>
                <a:ea typeface="Calibri" panose="020F0502020204030204" pitchFamily="34" charset="0"/>
                <a:cs typeface="Arial" panose="020B0604020202020204" pitchFamily="34" charset="0"/>
              </a:rPr>
              <a:t>Current medications/treatment </a:t>
            </a:r>
          </a:p>
          <a:p>
            <a:pPr lvl="0" algn="just">
              <a:lnSpc>
                <a:spcPct val="107000"/>
              </a:lnSpc>
              <a:spcAft>
                <a:spcPts val="800"/>
              </a:spcAft>
            </a:pPr>
            <a:endParaRPr lang="en-GB" sz="160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GB" sz="1600" b="1">
                <a:latin typeface="Arial" panose="020B0604020202020204" pitchFamily="34" charset="0"/>
                <a:ea typeface="Calibri" panose="020F0502020204030204" pitchFamily="34" charset="0"/>
                <a:cs typeface="Arial" panose="020B0604020202020204" pitchFamily="34" charset="0"/>
              </a:rPr>
              <a:t>Please note- </a:t>
            </a:r>
            <a:r>
              <a:rPr lang="en-GB" sz="1600">
                <a:latin typeface="Arial" panose="020B0604020202020204" pitchFamily="34" charset="0"/>
                <a:ea typeface="Calibri" panose="020F0502020204030204" pitchFamily="34" charset="0"/>
                <a:cs typeface="Arial" panose="020B0604020202020204" pitchFamily="34" charset="0"/>
              </a:rPr>
              <a:t>If there is no evidence of the above, or that other support has been attempted, a referral will be returned with the advice for community resources that could be accessed. However, all referrals will be responded to within 5 days and if accepted, an initial appointment will be offered within 4 weeks.</a:t>
            </a:r>
            <a:endParaRPr lang="en-GB" sz="2400" b="1">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00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65079152"/>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81" y="0"/>
            <a:ext cx="6684045" cy="679054"/>
          </a:xfrm>
        </p:spPr>
        <p:txBody>
          <a:bodyPr>
            <a:normAutofit fontScale="90000"/>
          </a:bodyPr>
          <a:lstStyle/>
          <a:p>
            <a:r>
              <a:rPr lang="en-GB" sz="2800" b="1">
                <a:solidFill>
                  <a:schemeClr val="accent5"/>
                </a:solidFill>
                <a:latin typeface="Arial" panose="020B0604020202020204" pitchFamily="34" charset="0"/>
                <a:cs typeface="Arial" panose="020B0604020202020204" pitchFamily="34" charset="0"/>
              </a:rPr>
              <a:t>Mental Health Services- Referral Criteria</a:t>
            </a:r>
          </a:p>
        </p:txBody>
      </p:sp>
      <p:sp>
        <p:nvSpPr>
          <p:cNvPr id="4" name="Google Shape;60;p9">
            <a:extLst>
              <a:ext uri="{FF2B5EF4-FFF2-40B4-BE49-F238E27FC236}">
                <a16:creationId xmlns:a16="http://schemas.microsoft.com/office/drawing/2014/main" id="{322AA149-B392-45CF-B43D-DF821FC841B3}"/>
              </a:ext>
            </a:extLst>
          </p:cNvPr>
          <p:cNvSpPr/>
          <p:nvPr/>
        </p:nvSpPr>
        <p:spPr>
          <a:xfrm>
            <a:off x="1738623" y="6634302"/>
            <a:ext cx="8426795" cy="2228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7E5BA111-9E99-4ECA-AE48-0C1B3D642784}"/>
              </a:ext>
            </a:extLst>
          </p:cNvPr>
          <p:cNvSpPr/>
          <p:nvPr/>
        </p:nvSpPr>
        <p:spPr>
          <a:xfrm>
            <a:off x="90681" y="458956"/>
            <a:ext cx="11774311" cy="4524315"/>
          </a:xfrm>
          <a:prstGeom prst="rect">
            <a:avLst/>
          </a:prstGeom>
        </p:spPr>
        <p:txBody>
          <a:bodyPr wrap="square">
            <a:spAutoFit/>
          </a:bodyPr>
          <a:lstStyle/>
          <a:p>
            <a:pPr algn="just"/>
            <a:endParaRPr lang="en-GB">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a:latin typeface="Arial" panose="020B0604020202020204" pitchFamily="34" charset="0"/>
                <a:cs typeface="Arial" panose="020B0604020202020204" pitchFamily="34" charset="0"/>
              </a:rPr>
              <a:t>Patients must be resident in the London Borough of Barnet and registered with a Barnet/ NCL/ NEL/NWL-GP</a:t>
            </a:r>
          </a:p>
          <a:p>
            <a:pPr marL="285750" indent="-285750" algn="just">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a:latin typeface="Arial" panose="020B0604020202020204" pitchFamily="34" charset="0"/>
                <a:cs typeface="Arial" panose="020B0604020202020204" pitchFamily="34" charset="0"/>
              </a:rPr>
              <a:t>Patients who are 18 -65 years old experiencing significant mental distress or ill health which impacts upon their wellbeing and ability to manage daily life (with the ongoing work to support younger people 17+ to make transitions)</a:t>
            </a:r>
          </a:p>
          <a:p>
            <a:pPr marL="285750" indent="-285750" algn="just">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a:latin typeface="Arial" panose="020B0604020202020204" pitchFamily="34" charset="0"/>
                <a:cs typeface="Arial" panose="020B0604020202020204" pitchFamily="34" charset="0"/>
              </a:rPr>
              <a:t>Patients requiring shorter term evidenced based psycho-social wellbeing support and education (with the support of the Well-Being practitioners  within the core teams) where all efforts to support the person within a primary care setting (with the use of MHP’s/ ACP’s, social prescribers, IAPT etc) have been exhausted and there is a clear need for further intervention. </a:t>
            </a:r>
          </a:p>
          <a:p>
            <a:pPr marL="285750" indent="-285750" algn="just">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a:latin typeface="Arial" panose="020B0604020202020204" pitchFamily="34" charset="0"/>
                <a:cs typeface="Arial" panose="020B0604020202020204" pitchFamily="34" charset="0"/>
              </a:rPr>
              <a:t> Service users requiring an assessment initiation of treatment for mental ill health in collaboration with a Consultant Psychiatrist and GP where efforts to treat within primary care guidelines have been exhausted. </a:t>
            </a:r>
          </a:p>
          <a:p>
            <a:pPr marL="285750" indent="-285750" algn="just">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a:latin typeface="Arial" panose="020B0604020202020204" pitchFamily="34" charset="0"/>
                <a:cs typeface="Arial" panose="020B0604020202020204" pitchFamily="34" charset="0"/>
              </a:rPr>
              <a:t> All referrals assessed as “Urgent” should be referred to the Crisis Resolution and Home Treatment Team. </a:t>
            </a:r>
          </a:p>
        </p:txBody>
      </p:sp>
      <p:pic>
        <p:nvPicPr>
          <p:cNvPr id="5" name="Picture 4">
            <a:extLst>
              <a:ext uri="{FF2B5EF4-FFF2-40B4-BE49-F238E27FC236}">
                <a16:creationId xmlns:a16="http://schemas.microsoft.com/office/drawing/2014/main" id="{E0C0B3AB-8470-431A-B07B-21D29AFD68FE}"/>
              </a:ext>
            </a:extLst>
          </p:cNvPr>
          <p:cNvPicPr>
            <a:picLocks noChangeAspect="1"/>
          </p:cNvPicPr>
          <p:nvPr/>
        </p:nvPicPr>
        <p:blipFill>
          <a:blip r:embed="rId3"/>
          <a:stretch>
            <a:fillRect/>
          </a:stretch>
        </p:blipFill>
        <p:spPr>
          <a:xfrm>
            <a:off x="9418284" y="4983271"/>
            <a:ext cx="2348818" cy="1564955"/>
          </a:xfrm>
          <a:prstGeom prst="rect">
            <a:avLst/>
          </a:prstGeom>
        </p:spPr>
      </p:pic>
    </p:spTree>
    <p:extLst>
      <p:ext uri="{BB962C8B-B14F-4D97-AF65-F5344CB8AC3E}">
        <p14:creationId xmlns:p14="http://schemas.microsoft.com/office/powerpoint/2010/main" val="1518062928"/>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8" y="-1"/>
            <a:ext cx="8924234" cy="1009403"/>
          </a:xfrm>
        </p:spPr>
        <p:txBody>
          <a:bodyPr>
            <a:normAutofit/>
          </a:bodyPr>
          <a:lstStyle/>
          <a:p>
            <a:r>
              <a:rPr lang="en-GB" sz="2800" b="1">
                <a:solidFill>
                  <a:schemeClr val="accent5"/>
                </a:solidFill>
                <a:latin typeface="Arial" panose="020B0604020202020204" pitchFamily="34" charset="0"/>
                <a:cs typeface="Arial" panose="020B0604020202020204" pitchFamily="34" charset="0"/>
              </a:rPr>
              <a:t>Advanced Clinical Practitioners and Mental Health practitioners- The Impact of the ‘ARRs roles’:</a:t>
            </a:r>
          </a:p>
        </p:txBody>
      </p:sp>
      <p:sp>
        <p:nvSpPr>
          <p:cNvPr id="4" name="Google Shape;60;p9">
            <a:extLst>
              <a:ext uri="{FF2B5EF4-FFF2-40B4-BE49-F238E27FC236}">
                <a16:creationId xmlns:a16="http://schemas.microsoft.com/office/drawing/2014/main" id="{322AA149-B392-45CF-B43D-DF821FC841B3}"/>
              </a:ext>
            </a:extLst>
          </p:cNvPr>
          <p:cNvSpPr/>
          <p:nvPr/>
        </p:nvSpPr>
        <p:spPr>
          <a:xfrm>
            <a:off x="1738623" y="6634302"/>
            <a:ext cx="8426795" cy="2228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0A0AF61F-F1AE-4E30-98B9-207E5BE2755E}"/>
              </a:ext>
            </a:extLst>
          </p:cNvPr>
          <p:cNvSpPr txBox="1"/>
          <p:nvPr/>
        </p:nvSpPr>
        <p:spPr>
          <a:xfrm>
            <a:off x="80480" y="1286361"/>
            <a:ext cx="12031039" cy="4708981"/>
          </a:xfrm>
          <a:prstGeom prst="rect">
            <a:avLst/>
          </a:prstGeom>
          <a:noFill/>
        </p:spPr>
        <p:txBody>
          <a:bodyPr wrap="square">
            <a:spAutoFit/>
          </a:bodyPr>
          <a:lstStyle/>
          <a:p>
            <a:pPr marL="285750" indent="-285750" algn="just">
              <a:buFont typeface="Arial" panose="020B0604020202020204" pitchFamily="34" charset="0"/>
              <a:buChar char="•"/>
            </a:pPr>
            <a:r>
              <a:rPr lang="en-GB" sz="2000">
                <a:latin typeface="Arial" panose="020B0604020202020204" pitchFamily="34" charset="0"/>
                <a:ea typeface="+mn-lt"/>
                <a:cs typeface="Arial" panose="020B0604020202020204" pitchFamily="34" charset="0"/>
              </a:rPr>
              <a:t>Working closely with clinical colleagues in Primary Care Networks to assess, diagnose and treat clients with significant mental illness or distress.   </a:t>
            </a:r>
          </a:p>
          <a:p>
            <a:pPr algn="just"/>
            <a:endParaRPr lang="en-GB" sz="2000">
              <a:latin typeface="Arial" panose="020B0604020202020204" pitchFamily="34" charset="0"/>
              <a:ea typeface="+mn-lt"/>
              <a:cs typeface="Arial" panose="020B0604020202020204" pitchFamily="34" charset="0"/>
            </a:endParaRPr>
          </a:p>
          <a:p>
            <a:pPr marL="285750" indent="-285750" algn="just">
              <a:buFont typeface="Arial" panose="020B0604020202020204" pitchFamily="34" charset="0"/>
              <a:buChar char="•"/>
            </a:pPr>
            <a:r>
              <a:rPr lang="en-GB" sz="2000">
                <a:latin typeface="Arial" panose="020B0604020202020204" pitchFamily="34" charset="0"/>
                <a:ea typeface="+mn-lt"/>
                <a:cs typeface="Arial" panose="020B0604020202020204" pitchFamily="34" charset="0"/>
              </a:rPr>
              <a:t>Ensuring there are no ‘cliff edges’ or ‘gaps in services’ in provision of mental health care- treatment and intervention.</a:t>
            </a:r>
          </a:p>
          <a:p>
            <a:pPr algn="just"/>
            <a:endParaRPr lang="en-GB" sz="2000">
              <a:latin typeface="Arial" panose="020B0604020202020204" pitchFamily="34" charset="0"/>
              <a:ea typeface="+mn-lt"/>
              <a:cs typeface="Arial" panose="020B0604020202020204" pitchFamily="34" charset="0"/>
            </a:endParaRPr>
          </a:p>
          <a:p>
            <a:pPr marL="285750" indent="-285750" algn="just">
              <a:buFont typeface="Arial" panose="020B0604020202020204" pitchFamily="34" charset="0"/>
              <a:buChar char="•"/>
            </a:pPr>
            <a:r>
              <a:rPr lang="en-GB" sz="2000">
                <a:latin typeface="Arial" panose="020B0604020202020204" pitchFamily="34" charset="0"/>
                <a:ea typeface="+mn-lt"/>
                <a:cs typeface="Arial" panose="020B0604020202020204" pitchFamily="34" charset="0"/>
              </a:rPr>
              <a:t>Providing high quality and thorough mental health assessments including risk.</a:t>
            </a:r>
          </a:p>
          <a:p>
            <a:pPr marL="285750" indent="-285750" algn="just">
              <a:buFont typeface="Arial" panose="020B0604020202020204" pitchFamily="34" charset="0"/>
              <a:buChar char="•"/>
            </a:pPr>
            <a:endParaRPr lang="en-GB" sz="2000">
              <a:latin typeface="Arial" panose="020B0604020202020204" pitchFamily="34" charset="0"/>
              <a:ea typeface="+mn-lt"/>
              <a:cs typeface="Arial" panose="020B0604020202020204" pitchFamily="34" charset="0"/>
            </a:endParaRPr>
          </a:p>
          <a:p>
            <a:pPr marL="285750" indent="-285750" algn="just">
              <a:buFont typeface="Arial" panose="020B0604020202020204" pitchFamily="34" charset="0"/>
              <a:buChar char="•"/>
            </a:pPr>
            <a:r>
              <a:rPr lang="en-GB" sz="2000">
                <a:latin typeface="Arial" panose="020B0604020202020204" pitchFamily="34" charset="0"/>
                <a:ea typeface="+mn-lt"/>
                <a:cs typeface="Arial" panose="020B0604020202020204" pitchFamily="34" charset="0"/>
              </a:rPr>
              <a:t>Providing short term evidence-based therapeutic interventions for clients presenting with a wide range of mental health needs.</a:t>
            </a:r>
          </a:p>
          <a:p>
            <a:pPr marL="285750" indent="-285750" algn="just">
              <a:buFont typeface="Arial" panose="020B0604020202020204" pitchFamily="34" charset="0"/>
              <a:buChar char="•"/>
            </a:pPr>
            <a:endParaRPr lang="en-GB" sz="2000">
              <a:latin typeface="Arial" panose="020B0604020202020204" pitchFamily="34" charset="0"/>
              <a:ea typeface="+mn-lt"/>
              <a:cs typeface="Arial" panose="020B0604020202020204" pitchFamily="34" charset="0"/>
            </a:endParaRPr>
          </a:p>
          <a:p>
            <a:pPr marL="285750" indent="-285750" algn="just">
              <a:buFont typeface="Arial" panose="020B0604020202020204" pitchFamily="34" charset="0"/>
              <a:buChar char="•"/>
            </a:pPr>
            <a:r>
              <a:rPr lang="en-GB" sz="2000">
                <a:latin typeface="Arial" panose="020B0604020202020204" pitchFamily="34" charset="0"/>
                <a:ea typeface="+mn-lt"/>
                <a:cs typeface="Arial" panose="020B0604020202020204" pitchFamily="34" charset="0"/>
              </a:rPr>
              <a:t>Designing individual programmes of care collaboratively with patients to maximise self-management and social inclusion, while working with all community organisations to triage where required.</a:t>
            </a:r>
          </a:p>
          <a:p>
            <a:pPr marL="285750" indent="-285750" algn="just">
              <a:buFont typeface="Arial" panose="020B0604020202020204" pitchFamily="34" charset="0"/>
              <a:buChar char="•"/>
            </a:pPr>
            <a:endParaRPr lang="en-GB" sz="2000">
              <a:latin typeface="Arial" panose="020B0604020202020204" pitchFamily="34" charset="0"/>
              <a:ea typeface="+mn-lt"/>
              <a:cs typeface="Arial" panose="020B0604020202020204" pitchFamily="34" charset="0"/>
            </a:endParaRPr>
          </a:p>
          <a:p>
            <a:pPr marL="285750" indent="-285750" algn="just">
              <a:buFont typeface="Arial" panose="020B0604020202020204" pitchFamily="34" charset="0"/>
              <a:buChar char="•"/>
            </a:pPr>
            <a:r>
              <a:rPr lang="en-GB" sz="2000">
                <a:latin typeface="Arial" panose="020B0604020202020204" pitchFamily="34" charset="0"/>
                <a:ea typeface="+mn-lt"/>
                <a:cs typeface="Arial" panose="020B0604020202020204" pitchFamily="34" charset="0"/>
              </a:rPr>
              <a:t>Refer directly into the Core Community offers for further assessment and treatment. </a:t>
            </a:r>
          </a:p>
        </p:txBody>
      </p:sp>
      <p:pic>
        <p:nvPicPr>
          <p:cNvPr id="3" name="Picture 2">
            <a:extLst>
              <a:ext uri="{FF2B5EF4-FFF2-40B4-BE49-F238E27FC236}">
                <a16:creationId xmlns:a16="http://schemas.microsoft.com/office/drawing/2014/main" id="{6918A16F-2FBD-4653-BB94-36FBD530783A}"/>
              </a:ext>
            </a:extLst>
          </p:cNvPr>
          <p:cNvPicPr>
            <a:picLocks noChangeAspect="1"/>
          </p:cNvPicPr>
          <p:nvPr/>
        </p:nvPicPr>
        <p:blipFill>
          <a:blip r:embed="rId3"/>
          <a:stretch>
            <a:fillRect/>
          </a:stretch>
        </p:blipFill>
        <p:spPr>
          <a:xfrm>
            <a:off x="9662471" y="71747"/>
            <a:ext cx="2416641" cy="1214614"/>
          </a:xfrm>
          <a:prstGeom prst="rect">
            <a:avLst/>
          </a:prstGeom>
        </p:spPr>
      </p:pic>
    </p:spTree>
    <p:extLst>
      <p:ext uri="{BB962C8B-B14F-4D97-AF65-F5344CB8AC3E}">
        <p14:creationId xmlns:p14="http://schemas.microsoft.com/office/powerpoint/2010/main" val="2691112576"/>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8" y="0"/>
            <a:ext cx="9616739" cy="679054"/>
          </a:xfrm>
        </p:spPr>
        <p:txBody>
          <a:bodyPr>
            <a:normAutofit/>
          </a:bodyPr>
          <a:lstStyle/>
          <a:p>
            <a:r>
              <a:rPr lang="en-GB" sz="2800" b="1">
                <a:solidFill>
                  <a:schemeClr val="accent5"/>
                </a:solidFill>
                <a:latin typeface="Arial" panose="020B0604020202020204" pitchFamily="34" charset="0"/>
                <a:cs typeface="Arial" panose="020B0604020202020204" pitchFamily="34" charset="0"/>
              </a:rPr>
              <a:t>Impact of the ARRs roles- What's going well?</a:t>
            </a:r>
          </a:p>
        </p:txBody>
      </p:sp>
      <p:sp>
        <p:nvSpPr>
          <p:cNvPr id="4" name="Google Shape;60;p9">
            <a:extLst>
              <a:ext uri="{FF2B5EF4-FFF2-40B4-BE49-F238E27FC236}">
                <a16:creationId xmlns:a16="http://schemas.microsoft.com/office/drawing/2014/main" id="{322AA149-B392-45CF-B43D-DF821FC841B3}"/>
              </a:ext>
            </a:extLst>
          </p:cNvPr>
          <p:cNvSpPr/>
          <p:nvPr/>
        </p:nvSpPr>
        <p:spPr>
          <a:xfrm>
            <a:off x="1738623" y="6634302"/>
            <a:ext cx="8426795" cy="2228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53D2F4E3-5E12-4EDF-BDDC-F380D926D5F1}"/>
              </a:ext>
            </a:extLst>
          </p:cNvPr>
          <p:cNvPicPr>
            <a:picLocks noChangeAspect="1"/>
          </p:cNvPicPr>
          <p:nvPr/>
        </p:nvPicPr>
        <p:blipFill>
          <a:blip r:embed="rId3"/>
          <a:stretch>
            <a:fillRect/>
          </a:stretch>
        </p:blipFill>
        <p:spPr>
          <a:xfrm>
            <a:off x="5874227" y="2200132"/>
            <a:ext cx="6204885" cy="2913092"/>
          </a:xfrm>
          <a:prstGeom prst="rect">
            <a:avLst/>
          </a:prstGeom>
        </p:spPr>
      </p:pic>
      <p:sp>
        <p:nvSpPr>
          <p:cNvPr id="7" name="TextBox 6">
            <a:extLst>
              <a:ext uri="{FF2B5EF4-FFF2-40B4-BE49-F238E27FC236}">
                <a16:creationId xmlns:a16="http://schemas.microsoft.com/office/drawing/2014/main" id="{DD2C5950-A781-4B36-99A2-A3325210A807}"/>
              </a:ext>
            </a:extLst>
          </p:cNvPr>
          <p:cNvSpPr txBox="1"/>
          <p:nvPr/>
        </p:nvSpPr>
        <p:spPr>
          <a:xfrm>
            <a:off x="36920" y="737610"/>
            <a:ext cx="5753656" cy="5909310"/>
          </a:xfrm>
          <a:prstGeom prst="rect">
            <a:avLst/>
          </a:prstGeom>
          <a:noFill/>
        </p:spPr>
        <p:txBody>
          <a:bodyPr wrap="square">
            <a:spAutoFit/>
          </a:bodyPr>
          <a:lstStyle/>
          <a:p>
            <a:pPr marL="285750" indent="-285750" algn="just">
              <a:lnSpc>
                <a:spcPct val="100000"/>
              </a:lnSpc>
              <a:spcBef>
                <a:spcPts val="0"/>
              </a:spcBef>
              <a:buFont typeface="Arial" panose="020B0604020202020204" pitchFamily="34" charset="0"/>
              <a:buChar char="•"/>
            </a:pPr>
            <a:r>
              <a:rPr lang="en-GB">
                <a:latin typeface="Arial" panose="020B0604020202020204" pitchFamily="34" charset="0"/>
                <a:ea typeface="+mn-lt"/>
                <a:cs typeface="Arial" panose="020B0604020202020204" pitchFamily="34" charset="0"/>
              </a:rPr>
              <a:t>Service users have Access to appointments direct via GP.</a:t>
            </a:r>
            <a:endParaRPr lang="en-US">
              <a:latin typeface="Arial" panose="020B0604020202020204" pitchFamily="34" charset="0"/>
              <a:ea typeface="+mn-lt"/>
              <a:cs typeface="Arial" panose="020B0604020202020204" pitchFamily="34" charset="0"/>
            </a:endParaRPr>
          </a:p>
          <a:p>
            <a:pPr marL="285750" indent="-285750" algn="just">
              <a:lnSpc>
                <a:spcPct val="100000"/>
              </a:lnSpc>
              <a:spcBef>
                <a:spcPts val="0"/>
              </a:spcBef>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en-US">
                <a:latin typeface="Arial" panose="020B0604020202020204" pitchFamily="34" charset="0"/>
                <a:cs typeface="Arial" panose="020B0604020202020204" pitchFamily="34" charset="0"/>
              </a:rPr>
              <a:t>Collaborative working with a wide range of colleagues in GP practices, interfacing with all community resources to coproduce the best treatment plan using a biopsychosocial model and trauma informed care framework.</a:t>
            </a:r>
          </a:p>
          <a:p>
            <a:pPr marL="285750" indent="-285750" algn="just">
              <a:lnSpc>
                <a:spcPct val="100000"/>
              </a:lnSpc>
              <a:spcBef>
                <a:spcPts val="0"/>
              </a:spcBef>
              <a:buFont typeface="Arial" panose="020B0604020202020204" pitchFamily="34" charset="0"/>
              <a:buChar char="•"/>
            </a:pPr>
            <a:endParaRPr lang="en-US">
              <a:latin typeface="Arial" panose="020B0604020202020204" pitchFamily="34" charset="0"/>
              <a:ea typeface="+mn-lt"/>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en-US">
                <a:latin typeface="Arial" panose="020B0604020202020204" pitchFamily="34" charset="0"/>
                <a:cs typeface="Arial" panose="020B0604020202020204" pitchFamily="34" charset="0"/>
              </a:rPr>
              <a:t>Provision of brief psychological intervention &amp; support.</a:t>
            </a:r>
            <a:endParaRPr lang="en-US">
              <a:latin typeface="Arial" panose="020B0604020202020204" pitchFamily="34" charset="0"/>
              <a:ea typeface="+mn-lt"/>
              <a:cs typeface="Arial" panose="020B0604020202020204" pitchFamily="34" charset="0"/>
            </a:endParaRPr>
          </a:p>
          <a:p>
            <a:pPr marL="285750" indent="-285750" algn="just">
              <a:lnSpc>
                <a:spcPct val="100000"/>
              </a:lnSpc>
              <a:spcBef>
                <a:spcPts val="0"/>
              </a:spcBef>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en-US">
                <a:latin typeface="Arial" panose="020B0604020202020204" pitchFamily="34" charset="0"/>
                <a:cs typeface="Arial" panose="020B0604020202020204" pitchFamily="34" charset="0"/>
              </a:rPr>
              <a:t>Facilitation of access to psychiatrist for advice, advise on and prescribe (once qualified) medication, or order tests and </a:t>
            </a:r>
            <a:r>
              <a:rPr lang="en-US" err="1">
                <a:latin typeface="Arial" panose="020B0604020202020204" pitchFamily="34" charset="0"/>
                <a:cs typeface="Arial" panose="020B0604020202020204" pitchFamily="34" charset="0"/>
              </a:rPr>
              <a:t>organise</a:t>
            </a:r>
            <a:r>
              <a:rPr lang="en-US">
                <a:latin typeface="Arial" panose="020B0604020202020204" pitchFamily="34" charset="0"/>
                <a:cs typeface="Arial" panose="020B0604020202020204" pitchFamily="34" charset="0"/>
              </a:rPr>
              <a:t> treatment. </a:t>
            </a:r>
            <a:endParaRPr lang="en-US">
              <a:latin typeface="Arial" panose="020B0604020202020204" pitchFamily="34" charset="0"/>
              <a:ea typeface="+mn-lt"/>
              <a:cs typeface="Arial" panose="020B0604020202020204" pitchFamily="34" charset="0"/>
            </a:endParaRPr>
          </a:p>
          <a:p>
            <a:pPr marL="285750" indent="-285750" algn="just">
              <a:lnSpc>
                <a:spcPct val="100000"/>
              </a:lnSpc>
              <a:spcBef>
                <a:spcPts val="0"/>
              </a:spcBef>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en-US">
                <a:latin typeface="Arial" panose="020B0604020202020204" pitchFamily="34" charset="0"/>
                <a:cs typeface="Arial" panose="020B0604020202020204" pitchFamily="34" charset="0"/>
              </a:rPr>
              <a:t>Demand and capacity increasing since launch, mild to moderate presentations expected, however currently supporting people with mild to severe mental health difficulties with some requiring crisis intervention</a:t>
            </a:r>
            <a:endParaRPr lang="en-GB">
              <a:latin typeface="Arial" panose="020B0604020202020204" pitchFamily="34" charset="0"/>
              <a:cs typeface="Arial" panose="020B0604020202020204" pitchFamily="34" charset="0"/>
            </a:endParaRPr>
          </a:p>
        </p:txBody>
      </p:sp>
      <p:sp>
        <p:nvSpPr>
          <p:cNvPr id="8" name="TextBox 1">
            <a:extLst>
              <a:ext uri="{FF2B5EF4-FFF2-40B4-BE49-F238E27FC236}">
                <a16:creationId xmlns:a16="http://schemas.microsoft.com/office/drawing/2014/main" id="{C59B2A30-398C-4CEA-A7DC-4D187C8B4D04}"/>
              </a:ext>
            </a:extLst>
          </p:cNvPr>
          <p:cNvSpPr txBox="1"/>
          <p:nvPr/>
        </p:nvSpPr>
        <p:spPr>
          <a:xfrm>
            <a:off x="5949076" y="595029"/>
            <a:ext cx="2794208" cy="1077218"/>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effectLst/>
                <a:latin typeface="Arial" panose="020B0604020202020204" pitchFamily="34" charset="0"/>
                <a:ea typeface="Calibri" panose="020F0502020204030204" pitchFamily="34" charset="0"/>
                <a:cs typeface="Arial" panose="020B0604020202020204" pitchFamily="34" charset="0"/>
              </a:rPr>
              <a:t>"Today's session was really helpful. It gave me another perspective on life so thank you"</a:t>
            </a:r>
            <a:endParaRPr lang="en-GB" sz="1600" b="1">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F287A5D-09F7-448A-9E46-BD249B635330}"/>
              </a:ext>
            </a:extLst>
          </p:cNvPr>
          <p:cNvSpPr txBox="1"/>
          <p:nvPr/>
        </p:nvSpPr>
        <p:spPr>
          <a:xfrm>
            <a:off x="7161245" y="5431974"/>
            <a:ext cx="3798081" cy="830997"/>
          </a:xfrm>
          <a:prstGeom prst="rect">
            <a:avLst/>
          </a:prstGeom>
          <a:solidFill>
            <a:srgbClr val="92D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effectLst/>
                <a:latin typeface="Arial" panose="020B0604020202020204" pitchFamily="34" charset="0"/>
                <a:ea typeface="Calibri" panose="020F0502020204030204" pitchFamily="34" charset="0"/>
                <a:cs typeface="Arial" panose="020B0604020202020204" pitchFamily="34" charset="0"/>
              </a:rPr>
              <a:t>" You do not how much it helps me to get on with my life, these sessions are therapy for me”</a:t>
            </a:r>
            <a:endParaRPr lang="en-GB" sz="1600" b="1">
              <a:latin typeface="Arial" panose="020B0604020202020204" pitchFamily="34" charset="0"/>
              <a:cs typeface="Arial" panose="020B0604020202020204" pitchFamily="34" charset="0"/>
            </a:endParaRPr>
          </a:p>
        </p:txBody>
      </p:sp>
      <p:sp>
        <p:nvSpPr>
          <p:cNvPr id="10" name="TextBox 1">
            <a:extLst>
              <a:ext uri="{FF2B5EF4-FFF2-40B4-BE49-F238E27FC236}">
                <a16:creationId xmlns:a16="http://schemas.microsoft.com/office/drawing/2014/main" id="{7444DF27-FF71-437C-AEE0-196F6C739833}"/>
              </a:ext>
            </a:extLst>
          </p:cNvPr>
          <p:cNvSpPr txBox="1"/>
          <p:nvPr/>
        </p:nvSpPr>
        <p:spPr>
          <a:xfrm>
            <a:off x="9060285" y="600797"/>
            <a:ext cx="2900257" cy="1077218"/>
          </a:xfrm>
          <a:prstGeom prst="rect">
            <a:avLst/>
          </a:prstGeom>
          <a:solidFill>
            <a:schemeClr val="accent5">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effectLst/>
                <a:latin typeface="Arial" panose="020B0604020202020204" pitchFamily="34" charset="0"/>
                <a:ea typeface="Calibri" panose="020F0502020204030204" pitchFamily="34" charset="0"/>
                <a:cs typeface="Arial" panose="020B0604020202020204" pitchFamily="34" charset="0"/>
              </a:rPr>
              <a:t>I am so grateful for the support I received, and I do not know what I would have done without it" </a:t>
            </a:r>
            <a:endParaRPr lang="en-GB" sz="1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361878"/>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4B0FEE-E37B-440F-A2D7-ACF8E2C4E326}"/>
              </a:ext>
            </a:extLst>
          </p:cNvPr>
          <p:cNvSpPr txBox="1"/>
          <p:nvPr/>
        </p:nvSpPr>
        <p:spPr>
          <a:xfrm>
            <a:off x="0" y="462942"/>
            <a:ext cx="12192000" cy="707886"/>
          </a:xfrm>
          <a:prstGeom prst="rect">
            <a:avLst/>
          </a:prstGeom>
          <a:noFill/>
        </p:spPr>
        <p:txBody>
          <a:bodyPr wrap="square" rtlCol="0">
            <a:spAutoFit/>
          </a:bodyPr>
          <a:lstStyle/>
          <a:p>
            <a:pPr algn="ctr"/>
            <a:r>
              <a:rPr lang="en-GB" sz="2000" b="1" u="sng">
                <a:latin typeface="Arial" panose="020B0604020202020204" pitchFamily="34" charset="0"/>
                <a:cs typeface="Arial" panose="020B0604020202020204" pitchFamily="34" charset="0"/>
              </a:rPr>
              <a:t>WORKING AGE ADULT GP ADVICE - MEDICATION &amp; GENERAL ADVICE FOR MENTAL HEALTH</a:t>
            </a:r>
          </a:p>
          <a:p>
            <a:pPr algn="ctr"/>
            <a:r>
              <a:rPr lang="en-GB" sz="2000" b="1" u="sng">
                <a:latin typeface="Arial" panose="020B0604020202020204" pitchFamily="34" charset="0"/>
                <a:cs typeface="Arial" panose="020B0604020202020204" pitchFamily="34" charset="0"/>
              </a:rPr>
              <a:t>BARNET</a:t>
            </a:r>
            <a:endParaRPr lang="en-GB" sz="20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C3CC4C2-30F1-4059-A174-320DFE1631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6685" y="35560"/>
            <a:ext cx="3155315" cy="539115"/>
          </a:xfrm>
          <a:prstGeom prst="rect">
            <a:avLst/>
          </a:prstGeom>
          <a:noFill/>
          <a:ln>
            <a:noFill/>
          </a:ln>
        </p:spPr>
      </p:pic>
      <p:sp>
        <p:nvSpPr>
          <p:cNvPr id="6" name="Rectangle: Rounded Corners 5">
            <a:extLst>
              <a:ext uri="{FF2B5EF4-FFF2-40B4-BE49-F238E27FC236}">
                <a16:creationId xmlns:a16="http://schemas.microsoft.com/office/drawing/2014/main" id="{478BDEF0-1623-435B-A8FF-DC944A5BEDCF}"/>
              </a:ext>
            </a:extLst>
          </p:cNvPr>
          <p:cNvSpPr/>
          <p:nvPr/>
        </p:nvSpPr>
        <p:spPr>
          <a:xfrm>
            <a:off x="6285528" y="2706150"/>
            <a:ext cx="5502313" cy="382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spc="5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800" b="1" spc="50">
                <a:ln w="0"/>
                <a:solidFill>
                  <a:schemeClr val="bg1"/>
                </a:solidFill>
                <a:effectLst>
                  <a:outerShdw algn="tl">
                    <a:srgbClr val="000000">
                      <a:alpha val="43137"/>
                    </a:srgbClr>
                  </a:outerShdw>
                </a:effectLst>
                <a:latin typeface="Arial" panose="020B0604020202020204" pitchFamily="34" charset="0"/>
                <a:cs typeface="Arial" panose="020B0604020202020204" pitchFamily="34" charset="0"/>
              </a:rPr>
              <a:t>0208 702 4382</a:t>
            </a:r>
          </a:p>
          <a:p>
            <a:pPr algn="ctr"/>
            <a:r>
              <a:rPr lang="en-GB" sz="2000" b="1" spc="50">
                <a:ln w="0"/>
                <a:solidFill>
                  <a:schemeClr val="bg1"/>
                </a:solidFill>
                <a:effectLst>
                  <a:outerShdw algn="tl">
                    <a:srgbClr val="000000">
                      <a:alpha val="43137"/>
                    </a:srgbClr>
                  </a:outerShdw>
                </a:effectLst>
                <a:latin typeface="Arial" panose="020B0604020202020204" pitchFamily="34" charset="0"/>
                <a:cs typeface="Arial" panose="020B0604020202020204" pitchFamily="34" charset="0"/>
              </a:rPr>
              <a:t>NON-URGENT ADVICE</a:t>
            </a:r>
          </a:p>
          <a:p>
            <a:pPr algn="ctr"/>
            <a:r>
              <a:rPr lang="en-GB" sz="2000" b="1" spc="50">
                <a:ln w="0"/>
                <a:solidFill>
                  <a:schemeClr val="bg1"/>
                </a:solidFill>
                <a:effectLst>
                  <a:outerShdw algn="tl">
                    <a:srgbClr val="000000">
                      <a:alpha val="43137"/>
                    </a:srgbClr>
                  </a:outerShdw>
                </a:effectLst>
                <a:latin typeface="Arial" panose="020B0604020202020204" pitchFamily="34" charset="0"/>
                <a:cs typeface="Arial" panose="020B0604020202020204" pitchFamily="34" charset="0"/>
              </a:rPr>
              <a:t>Barnet Triage Team </a:t>
            </a:r>
          </a:p>
          <a:p>
            <a:pPr algn="ctr"/>
            <a:endParaRPr lang="en-GB" sz="2000" b="1" spc="50">
              <a:ln w="0"/>
              <a:solidFill>
                <a:schemeClr val="bg1"/>
              </a:solidFill>
              <a:effectLst>
                <a:outerShdw algn="tl">
                  <a:srgbClr val="000000">
                    <a:alpha val="43137"/>
                  </a:srgbClr>
                </a:outerShdw>
              </a:effectLst>
              <a:latin typeface="Arial" panose="020B0604020202020204" pitchFamily="34" charset="0"/>
              <a:cs typeface="Arial" panose="020B0604020202020204" pitchFamily="34" charset="0"/>
            </a:endParaRPr>
          </a:p>
          <a:p>
            <a:pPr algn="ctr"/>
            <a:r>
              <a:rPr lang="en-US" sz="1800" u="sng">
                <a:solidFill>
                  <a:schemeClr val="bg1"/>
                </a:solidFill>
                <a:effectLst>
                  <a:outerShdw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beh-tr.barnetmhreferralsadmin@nhs.net</a:t>
            </a:r>
            <a:endParaRPr lang="en-US" sz="1800" u="sng">
              <a:solidFill>
                <a:schemeClr val="bg1"/>
              </a:solidFill>
              <a:effectLst>
                <a:outerShdw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ctr"/>
            <a:endParaRPr lang="en-US" sz="1800" u="sng">
              <a:solidFill>
                <a:schemeClr val="bg1"/>
              </a:solidFill>
              <a:effectLst>
                <a:outerShdw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ctr"/>
            <a:r>
              <a:rPr lang="en-GB" b="1" i="1" spc="50">
                <a:ln w="0"/>
                <a:solidFill>
                  <a:schemeClr val="bg1"/>
                </a:solidFill>
                <a:effectLst>
                  <a:outerShdw algn="tl">
                    <a:srgbClr val="000000">
                      <a:alpha val="43137"/>
                    </a:srgbClr>
                  </a:outerShdw>
                </a:effectLst>
                <a:latin typeface="Arial" panose="020B0604020202020204" pitchFamily="34" charset="0"/>
                <a:cs typeface="Arial" panose="020B0604020202020204" pitchFamily="34" charset="0"/>
              </a:rPr>
              <a:t>support for GPs and other primary care staff for clients aged 18-64, </a:t>
            </a:r>
          </a:p>
          <a:p>
            <a:pPr algn="ctr"/>
            <a:endParaRPr lang="en-GB" b="1" i="1" spc="50">
              <a:ln w="0"/>
              <a:solidFill>
                <a:schemeClr val="bg1"/>
              </a:solidFill>
              <a:effectLst>
                <a:outerShdw algn="tl">
                  <a:srgbClr val="000000">
                    <a:alpha val="43137"/>
                  </a:srgbClr>
                </a:outerShdw>
              </a:effectLst>
              <a:latin typeface="Arial" panose="020B0604020202020204" pitchFamily="34" charset="0"/>
              <a:cs typeface="Arial" panose="020B0604020202020204" pitchFamily="34" charset="0"/>
            </a:endParaRPr>
          </a:p>
          <a:p>
            <a:pPr algn="ctr"/>
            <a:r>
              <a:rPr lang="en-GB" b="1" i="1" spc="50">
                <a:ln w="0"/>
                <a:solidFill>
                  <a:schemeClr val="bg1"/>
                </a:solidFill>
                <a:effectLst>
                  <a:outerShdw algn="tl">
                    <a:srgbClr val="000000">
                      <a:alpha val="43137"/>
                    </a:srgbClr>
                  </a:outerShdw>
                </a:effectLst>
                <a:latin typeface="Arial" panose="020B0604020202020204" pitchFamily="34" charset="0"/>
                <a:cs typeface="Arial" panose="020B0604020202020204" pitchFamily="34" charset="0"/>
              </a:rPr>
              <a:t>Monday to Friday 9-5pm</a:t>
            </a:r>
          </a:p>
          <a:p>
            <a:pPr algn="ctr"/>
            <a:endParaRPr lang="en-GB">
              <a:solidFill>
                <a:schemeClr val="bg1"/>
              </a:solidFill>
            </a:endParaRPr>
          </a:p>
        </p:txBody>
      </p:sp>
      <p:sp>
        <p:nvSpPr>
          <p:cNvPr id="10" name="Rectangle: Rounded Corners 9">
            <a:extLst>
              <a:ext uri="{FF2B5EF4-FFF2-40B4-BE49-F238E27FC236}">
                <a16:creationId xmlns:a16="http://schemas.microsoft.com/office/drawing/2014/main" id="{4B2BA38E-D795-4B07-ACB8-7318D4F61F02}"/>
              </a:ext>
            </a:extLst>
          </p:cNvPr>
          <p:cNvSpPr/>
          <p:nvPr/>
        </p:nvSpPr>
        <p:spPr>
          <a:xfrm>
            <a:off x="218798" y="1170828"/>
            <a:ext cx="11906801" cy="144917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 CrisisLine</a:t>
            </a:r>
            <a:r>
              <a:rPr lang="en-GB">
                <a:solidFill>
                  <a:schemeClr val="bg1"/>
                </a:solidFill>
                <a:latin typeface="Arial" panose="020B0604020202020204" pitchFamily="34" charset="0"/>
                <a:cs typeface="Arial" panose="020B0604020202020204" pitchFamily="34" charset="0"/>
              </a:rPr>
              <a:t>: </a:t>
            </a:r>
            <a:r>
              <a:rPr lang="en-GB" sz="2800" b="1">
                <a:solidFill>
                  <a:schemeClr val="bg1"/>
                </a:solidFill>
                <a:latin typeface="Arial" panose="020B0604020202020204" pitchFamily="34" charset="0"/>
                <a:cs typeface="Arial" panose="020B0604020202020204" pitchFamily="34" charset="0"/>
              </a:rPr>
              <a:t>0800 151 0023  24/7</a:t>
            </a:r>
            <a:endParaRPr lang="en-GB" b="1">
              <a:solidFill>
                <a:schemeClr val="bg1"/>
              </a:solidFill>
              <a:latin typeface="Arial" panose="020B0604020202020204" pitchFamily="34" charset="0"/>
              <a:cs typeface="Arial" panose="020B0604020202020204" pitchFamily="34" charset="0"/>
            </a:endParaRPr>
          </a:p>
          <a:p>
            <a:pPr algn="ctr"/>
            <a:endParaRPr lang="en-GB" b="1">
              <a:solidFill>
                <a:schemeClr val="bg1"/>
              </a:solidFill>
              <a:latin typeface="Arial" panose="020B0604020202020204" pitchFamily="34" charset="0"/>
              <a:cs typeface="Arial" panose="020B0604020202020204" pitchFamily="34" charset="0"/>
            </a:endParaRPr>
          </a:p>
          <a:p>
            <a:pPr algn="ctr"/>
            <a:r>
              <a:rPr lang="en-GB">
                <a:solidFill>
                  <a:schemeClr val="bg1"/>
                </a:solidFill>
                <a:latin typeface="Arial" panose="020B0604020202020204" pitchFamily="34" charset="0"/>
                <a:cs typeface="Arial" panose="020B0604020202020204" pitchFamily="34" charset="0"/>
              </a:rPr>
              <a:t>Complete and send </a:t>
            </a:r>
            <a:r>
              <a:rPr lang="en-GB" i="1">
                <a:solidFill>
                  <a:schemeClr val="bg1"/>
                </a:solidFill>
                <a:latin typeface="Arial" panose="020B0604020202020204" pitchFamily="34" charset="0"/>
                <a:cs typeface="Arial" panose="020B0604020202020204" pitchFamily="34" charset="0"/>
              </a:rPr>
              <a:t>Crisis Team Referral BEH v1</a:t>
            </a:r>
            <a:r>
              <a:rPr lang="en-GB">
                <a:solidFill>
                  <a:schemeClr val="bg1"/>
                </a:solidFill>
                <a:latin typeface="Arial" panose="020B0604020202020204" pitchFamily="34" charset="0"/>
                <a:cs typeface="Arial" panose="020B0604020202020204" pitchFamily="34" charset="0"/>
              </a:rPr>
              <a:t> form (email to </a:t>
            </a:r>
            <a:r>
              <a:rPr lang="en-GB">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beh-tr.behcrisis.telephonehub@nhs.net</a:t>
            </a:r>
            <a:r>
              <a:rPr lang="en-GB">
                <a:solidFill>
                  <a:schemeClr val="bg1"/>
                </a:solidFill>
                <a:latin typeface="Arial" panose="020B0604020202020204" pitchFamily="34" charset="0"/>
                <a:cs typeface="Arial" panose="020B0604020202020204" pitchFamily="34" charset="0"/>
              </a:rPr>
              <a:t>) </a:t>
            </a:r>
          </a:p>
          <a:p>
            <a:pPr algn="ctr"/>
            <a:r>
              <a:rPr lang="en-GB">
                <a:solidFill>
                  <a:schemeClr val="bg1"/>
                </a:solidFill>
                <a:latin typeface="Arial" panose="020B0604020202020204" pitchFamily="34" charset="0"/>
                <a:cs typeface="Arial" panose="020B0604020202020204" pitchFamily="34" charset="0"/>
              </a:rPr>
              <a:t>Call</a:t>
            </a:r>
            <a:r>
              <a:rPr lang="en-GB" b="1">
                <a:solidFill>
                  <a:schemeClr val="bg1"/>
                </a:solidFill>
                <a:latin typeface="Arial" panose="020B0604020202020204" pitchFamily="34" charset="0"/>
                <a:cs typeface="Arial" panose="020B0604020202020204" pitchFamily="34" charset="0"/>
              </a:rPr>
              <a:t> </a:t>
            </a:r>
            <a:r>
              <a:rPr lang="en-GB">
                <a:solidFill>
                  <a:schemeClr val="bg1"/>
                </a:solidFill>
                <a:latin typeface="Arial" panose="020B0604020202020204" pitchFamily="34" charset="0"/>
                <a:cs typeface="Arial" panose="020B0604020202020204" pitchFamily="34" charset="0"/>
              </a:rPr>
              <a:t>Crisis Telephone Service to discuss:</a:t>
            </a:r>
            <a:endParaRPr lang="en-GB" b="1">
              <a:solidFill>
                <a:schemeClr val="bg1"/>
              </a:solidFill>
              <a:highlight>
                <a:srgbClr val="FFFF00"/>
              </a:highligh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4DDC951-4896-4BBE-AD71-D8C2BC4FC697}"/>
              </a:ext>
            </a:extLst>
          </p:cNvPr>
          <p:cNvSpPr txBox="1"/>
          <p:nvPr/>
        </p:nvSpPr>
        <p:spPr>
          <a:xfrm>
            <a:off x="0" y="26657"/>
            <a:ext cx="1858907" cy="338554"/>
          </a:xfrm>
          <a:prstGeom prst="rect">
            <a:avLst/>
          </a:prstGeom>
          <a:noFill/>
        </p:spPr>
        <p:txBody>
          <a:bodyPr wrap="none" rtlCol="0">
            <a:spAutoFit/>
          </a:bodyPr>
          <a:lstStyle/>
          <a:p>
            <a:r>
              <a:rPr lang="en-GB" sz="1600"/>
              <a:t>Updated: April 2023</a:t>
            </a:r>
          </a:p>
        </p:txBody>
      </p:sp>
      <p:sp>
        <p:nvSpPr>
          <p:cNvPr id="8" name="Google Shape;60;p9">
            <a:extLst>
              <a:ext uri="{FF2B5EF4-FFF2-40B4-BE49-F238E27FC236}">
                <a16:creationId xmlns:a16="http://schemas.microsoft.com/office/drawing/2014/main" id="{9C023634-4A07-422B-A5BF-B16AABFB43F4}"/>
              </a:ext>
            </a:extLst>
          </p:cNvPr>
          <p:cNvSpPr/>
          <p:nvPr/>
        </p:nvSpPr>
        <p:spPr>
          <a:xfrm>
            <a:off x="1958802" y="6625218"/>
            <a:ext cx="8426795" cy="22287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sp>
        <p:nvSpPr>
          <p:cNvPr id="12" name="Rectangle: Rounded Corners 11">
            <a:extLst>
              <a:ext uri="{FF2B5EF4-FFF2-40B4-BE49-F238E27FC236}">
                <a16:creationId xmlns:a16="http://schemas.microsoft.com/office/drawing/2014/main" id="{367F7216-FCB9-4BBE-A114-CD818999D7CE}"/>
              </a:ext>
            </a:extLst>
          </p:cNvPr>
          <p:cNvSpPr/>
          <p:nvPr/>
        </p:nvSpPr>
        <p:spPr>
          <a:xfrm>
            <a:off x="218798" y="2706150"/>
            <a:ext cx="5502313" cy="382133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spc="50">
                <a:ln w="0">
                  <a:noFill/>
                </a:ln>
                <a:solidFill>
                  <a:schemeClr val="bg1"/>
                </a:solidFill>
                <a:effectLst>
                  <a:outerShdw algn="tl" rotWithShape="0">
                    <a:srgbClr val="000000">
                      <a:alpha val="43137"/>
                    </a:srgbClr>
                  </a:outerShdw>
                </a:effectLst>
                <a:latin typeface="Arial" panose="020B0604020202020204" pitchFamily="34" charset="0"/>
                <a:cs typeface="Arial" panose="020B0604020202020204" pitchFamily="34" charset="0"/>
              </a:rPr>
              <a:t>0208 702 3620</a:t>
            </a:r>
          </a:p>
          <a:p>
            <a:pPr algn="ctr"/>
            <a:r>
              <a:rPr lang="en-GB" sz="2000" b="1" spc="50">
                <a:ln w="0">
                  <a:noFill/>
                </a:ln>
                <a:solidFill>
                  <a:schemeClr val="bg1"/>
                </a:solidFill>
                <a:effectLst>
                  <a:outerShdw algn="tl" rotWithShape="0">
                    <a:srgbClr val="000000">
                      <a:alpha val="43137"/>
                    </a:srgbClr>
                  </a:outerShdw>
                </a:effectLst>
                <a:latin typeface="Arial" panose="020B0604020202020204" pitchFamily="34" charset="0"/>
                <a:cs typeface="Arial" panose="020B0604020202020204" pitchFamily="34" charset="0"/>
              </a:rPr>
              <a:t>NON-URGENT ADVICE</a:t>
            </a:r>
          </a:p>
          <a:p>
            <a:pPr algn="ctr"/>
            <a:r>
              <a:rPr lang="en-GB" b="1" spc="50">
                <a:ln w="0">
                  <a:noFill/>
                </a:ln>
                <a:solidFill>
                  <a:schemeClr val="bg1"/>
                </a:solidFill>
                <a:effectLst>
                  <a:outerShdw algn="tl" rotWithShape="0">
                    <a:srgbClr val="000000">
                      <a:alpha val="43137"/>
                    </a:srgbClr>
                  </a:outerShdw>
                </a:effectLst>
                <a:latin typeface="Arial" panose="020B0604020202020204" pitchFamily="34" charset="0"/>
                <a:cs typeface="Arial" panose="020B0604020202020204" pitchFamily="34" charset="0"/>
              </a:rPr>
              <a:t>GENERAL ADVICE &amp; MEDICATION ADVICE</a:t>
            </a:r>
          </a:p>
          <a:p>
            <a:pPr marL="342900" indent="-342900" algn="ctr">
              <a:buAutoNum type="arabicPeriod"/>
            </a:pPr>
            <a:endParaRPr lang="en-GB" b="1" spc="50">
              <a:ln w="0">
                <a:noFill/>
              </a:ln>
              <a:solidFill>
                <a:schemeClr val="bg1"/>
              </a:solidFill>
              <a:effectLst>
                <a:outerShdw algn="tl" rotWithShape="0">
                  <a:srgbClr val="000000">
                    <a:alpha val="43137"/>
                  </a:srgbClr>
                </a:outerShdw>
              </a:effectLst>
              <a:latin typeface="Arial" panose="020B0604020202020204" pitchFamily="34" charset="0"/>
              <a:cs typeface="Arial" panose="020B0604020202020204" pitchFamily="34" charset="0"/>
            </a:endParaRPr>
          </a:p>
          <a:p>
            <a:pPr algn="ctr"/>
            <a:r>
              <a:rPr lang="en-GB" b="1" spc="50">
                <a:ln w="0">
                  <a:noFill/>
                </a:ln>
                <a:solidFill>
                  <a:schemeClr val="bg1"/>
                </a:solidFill>
                <a:effectLst>
                  <a:outerShdw algn="tl" rotWithShape="0">
                    <a:srgbClr val="000000">
                      <a:alpha val="43137"/>
                    </a:srgbClr>
                  </a:outerShdw>
                </a:effectLst>
                <a:latin typeface="Arial" panose="020B0604020202020204" pitchFamily="34" charset="0"/>
                <a:cs typeface="Arial" panose="020B0604020202020204" pitchFamily="34" charset="0"/>
              </a:rPr>
              <a:t>via</a:t>
            </a:r>
          </a:p>
          <a:p>
            <a:pPr algn="ctr"/>
            <a:r>
              <a:rPr lang="en-GB" b="1" spc="50">
                <a:ln w="0">
                  <a:noFill/>
                </a:ln>
                <a:solidFill>
                  <a:schemeClr val="bg1"/>
                </a:solidFill>
                <a:effectLst>
                  <a:outerShdw algn="tl" rotWithShape="0">
                    <a:srgbClr val="000000">
                      <a:alpha val="43137"/>
                    </a:srgbClr>
                  </a:outerShdw>
                </a:effectLst>
                <a:latin typeface="Arial" panose="020B0604020202020204" pitchFamily="34" charset="0"/>
                <a:cs typeface="Arial" panose="020B0604020202020204" pitchFamily="34" charset="0"/>
              </a:rPr>
              <a:t>BEH Crisis Telephone Service - GP Advice – </a:t>
            </a:r>
          </a:p>
          <a:p>
            <a:pPr algn="ctr"/>
            <a:r>
              <a:rPr lang="en-GB" b="1" spc="50">
                <a:ln w="0">
                  <a:noFill/>
                </a:ln>
                <a:solidFill>
                  <a:schemeClr val="bg1"/>
                </a:solidFill>
                <a:effectLst>
                  <a:outerShdw algn="tl" rotWithShape="0">
                    <a:srgbClr val="000000">
                      <a:alpha val="43137"/>
                    </a:srgbClr>
                  </a:outerShdw>
                </a:effectLst>
                <a:latin typeface="Arial" panose="020B0604020202020204" pitchFamily="34" charset="0"/>
                <a:cs typeface="Arial" panose="020B0604020202020204" pitchFamily="34" charset="0"/>
              </a:rPr>
              <a:t>via Crisis Telephone Service (CTS) </a:t>
            </a:r>
          </a:p>
          <a:p>
            <a:pPr algn="ctr"/>
            <a:endParaRPr lang="en-GB" b="1" spc="50">
              <a:ln w="0">
                <a:noFill/>
              </a:ln>
              <a:solidFill>
                <a:schemeClr val="bg1"/>
              </a:solidFill>
              <a:effectLst>
                <a:outerShdw algn="tl" rotWithShape="0">
                  <a:srgbClr val="000000">
                    <a:alpha val="43137"/>
                  </a:srgbClr>
                </a:outerShdw>
              </a:effectLst>
              <a:latin typeface="Arial" panose="020B0604020202020204" pitchFamily="34" charset="0"/>
              <a:cs typeface="Arial" panose="020B0604020202020204" pitchFamily="34" charset="0"/>
            </a:endParaRPr>
          </a:p>
          <a:p>
            <a:pPr algn="ctr"/>
            <a:r>
              <a:rPr lang="en-GB" b="1" spc="50">
                <a:ln w="0">
                  <a:noFill/>
                </a:ln>
                <a:solidFill>
                  <a:schemeClr val="bg1"/>
                </a:solidFill>
                <a:effectLst>
                  <a:outerShdw algn="tl" rotWithShape="0">
                    <a:srgbClr val="000000">
                      <a:alpha val="43137"/>
                    </a:srgbClr>
                  </a:outerShdw>
                </a:effectLst>
                <a:latin typeface="Arial" panose="020B0604020202020204" pitchFamily="34" charset="0"/>
                <a:cs typeface="Arial" panose="020B0604020202020204" pitchFamily="34" charset="0"/>
              </a:rPr>
              <a:t>Monday to Friday 9am -5pm</a:t>
            </a:r>
            <a:r>
              <a:rPr lang="en-GB" b="1">
                <a:ln w="10160">
                  <a:noFill/>
                  <a:prstDash val="solid"/>
                </a:ln>
                <a:solidFill>
                  <a:schemeClr val="bg1"/>
                </a:solidFill>
                <a:effectLst>
                  <a:outerShdw algn="tl" rotWithShape="0">
                    <a:srgbClr val="000000">
                      <a:alpha val="43137"/>
                    </a:srgbClr>
                  </a:outerShdw>
                </a:effectLst>
                <a:latin typeface="Arial" panose="020B0604020202020204" pitchFamily="34" charset="0"/>
                <a:cs typeface="Arial" panose="020B0604020202020204" pitchFamily="34" charset="0"/>
              </a:rPr>
              <a:t>. </a:t>
            </a:r>
          </a:p>
          <a:p>
            <a:pPr algn="ctr"/>
            <a:endParaRPr lang="en-GB" b="1">
              <a:ln/>
              <a:solidFill>
                <a:schemeClr val="accent4"/>
              </a:solidFill>
            </a:endParaRPr>
          </a:p>
        </p:txBody>
      </p:sp>
    </p:spTree>
    <p:extLst>
      <p:ext uri="{BB962C8B-B14F-4D97-AF65-F5344CB8AC3E}">
        <p14:creationId xmlns:p14="http://schemas.microsoft.com/office/powerpoint/2010/main" val="1448131188"/>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81" y="0"/>
            <a:ext cx="6684045" cy="679054"/>
          </a:xfrm>
        </p:spPr>
        <p:txBody>
          <a:bodyPr>
            <a:normAutofit fontScale="90000"/>
          </a:bodyPr>
          <a:lstStyle/>
          <a:p>
            <a:r>
              <a:rPr lang="en-GB" sz="2800" b="1">
                <a:solidFill>
                  <a:schemeClr val="accent5"/>
                </a:solidFill>
                <a:latin typeface="Arial" panose="020B0604020202020204" pitchFamily="34" charset="0"/>
                <a:cs typeface="Arial" panose="020B0604020202020204" pitchFamily="34" charset="0"/>
              </a:rPr>
              <a:t>Clinical Approach- Trauma Informed Care:</a:t>
            </a:r>
          </a:p>
        </p:txBody>
      </p:sp>
      <p:sp>
        <p:nvSpPr>
          <p:cNvPr id="4" name="Google Shape;60;p9">
            <a:extLst>
              <a:ext uri="{FF2B5EF4-FFF2-40B4-BE49-F238E27FC236}">
                <a16:creationId xmlns:a16="http://schemas.microsoft.com/office/drawing/2014/main" id="{322AA149-B392-45CF-B43D-DF821FC841B3}"/>
              </a:ext>
            </a:extLst>
          </p:cNvPr>
          <p:cNvSpPr/>
          <p:nvPr/>
        </p:nvSpPr>
        <p:spPr>
          <a:xfrm>
            <a:off x="1738623" y="6634302"/>
            <a:ext cx="8426795" cy="2228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A9127F67-DD0D-42B4-A90C-F730B85D9F21}"/>
              </a:ext>
            </a:extLst>
          </p:cNvPr>
          <p:cNvSpPr txBox="1"/>
          <p:nvPr/>
        </p:nvSpPr>
        <p:spPr>
          <a:xfrm>
            <a:off x="90681" y="881521"/>
            <a:ext cx="8593668" cy="5324535"/>
          </a:xfrm>
          <a:prstGeom prst="rect">
            <a:avLst/>
          </a:prstGeom>
          <a:noFill/>
        </p:spPr>
        <p:txBody>
          <a:bodyPr wrap="square">
            <a:spAutoFit/>
          </a:bodyPr>
          <a:lstStyle/>
          <a:p>
            <a:pPr marL="342900" lvl="0" indent="-342900" algn="just">
              <a:buFont typeface="Symbol" panose="05050102010706020507" pitchFamily="18" charset="2"/>
              <a:buChar char=""/>
            </a:pPr>
            <a:r>
              <a:rPr lang="en-GB" sz="1700">
                <a:effectLst/>
                <a:latin typeface="Arial" panose="020B0604020202020204" pitchFamily="34" charset="0"/>
                <a:ea typeface="Times New Roman" panose="02020603050405020304" pitchFamily="18" charset="0"/>
                <a:cs typeface="Arial" panose="020B0604020202020204" pitchFamily="34" charset="0"/>
              </a:rPr>
              <a:t>NHS Long Term Plan; to move to a service model on which patients get more options, better support and properly joint up care at the right time in the optimal care setting</a:t>
            </a:r>
          </a:p>
          <a:p>
            <a:pPr marL="342900" lvl="0" indent="-342900" algn="just">
              <a:buFont typeface="Symbol" panose="05050102010706020507" pitchFamily="18" charset="2"/>
              <a:buChar char=""/>
            </a:pPr>
            <a:endParaRPr lang="en-GB" sz="170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700">
                <a:effectLst/>
                <a:latin typeface="Arial" panose="020B0604020202020204" pitchFamily="34" charset="0"/>
                <a:ea typeface="Times New Roman" panose="02020603050405020304" pitchFamily="18" charset="0"/>
                <a:cs typeface="Arial" panose="020B0604020202020204" pitchFamily="34" charset="0"/>
              </a:rPr>
              <a:t>To this end Trauma Informed Care invites us to ask “what has happened to you”? rather than “What is wrong with you”?</a:t>
            </a:r>
          </a:p>
          <a:p>
            <a:pPr lvl="0" algn="just"/>
            <a:endParaRPr lang="en-GB" sz="170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700">
                <a:effectLst/>
                <a:latin typeface="Arial" panose="020B0604020202020204" pitchFamily="34" charset="0"/>
                <a:ea typeface="Times New Roman" panose="02020603050405020304" pitchFamily="18" charset="0"/>
                <a:cs typeface="Arial" panose="020B0604020202020204" pitchFamily="34" charset="0"/>
              </a:rPr>
              <a:t>Having this kind of conversation can help people to understand their distress and can offer hope for positive change. </a:t>
            </a:r>
            <a:endParaRPr lang="en-GB" sz="170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700">
                <a:effectLst/>
                <a:latin typeface="Arial" panose="020B0604020202020204" pitchFamily="34" charset="0"/>
                <a:ea typeface="Times New Roman" panose="02020603050405020304" pitchFamily="18" charset="0"/>
                <a:cs typeface="Arial" panose="020B0604020202020204" pitchFamily="34" charset="0"/>
              </a:rPr>
              <a:t>The development of safe therapeutic relationships become the catalyst for this change</a:t>
            </a:r>
          </a:p>
          <a:p>
            <a:pPr marL="342900" lvl="0" indent="-342900" algn="just">
              <a:buFont typeface="Symbol" panose="05050102010706020507" pitchFamily="18" charset="2"/>
              <a:buChar char=""/>
            </a:pPr>
            <a:endParaRPr lang="en-GB" sz="170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700">
                <a:effectLst/>
                <a:latin typeface="Arial" panose="020B0604020202020204" pitchFamily="34" charset="0"/>
                <a:ea typeface="Times New Roman" panose="02020603050405020304" pitchFamily="18" charset="0"/>
                <a:cs typeface="Arial" panose="020B0604020202020204" pitchFamily="34" charset="0"/>
              </a:rPr>
              <a:t>Recognising the expertise in lived experience and co-producing meaningful support plans and safety plans; recognising the strengths and expertise of all involved. </a:t>
            </a:r>
          </a:p>
          <a:p>
            <a:pPr marL="342900" lvl="0" indent="-342900" algn="just">
              <a:buFont typeface="Symbol" panose="05050102010706020507" pitchFamily="18" charset="2"/>
              <a:buChar char=""/>
            </a:pPr>
            <a:endParaRPr lang="en-GB" sz="170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700">
                <a:effectLst/>
                <a:latin typeface="Arial" panose="020B0604020202020204" pitchFamily="34" charset="0"/>
                <a:ea typeface="Times New Roman" panose="02020603050405020304" pitchFamily="18" charset="0"/>
                <a:cs typeface="Arial" panose="020B0604020202020204" pitchFamily="34" charset="0"/>
              </a:rPr>
              <a:t>No decision about me, without me. To be mindful of not echoing or replicating previous trauma and making sure that power and control remains  with the person.</a:t>
            </a:r>
          </a:p>
          <a:p>
            <a:pPr marL="342900" lvl="0" indent="-342900" algn="just">
              <a:buFont typeface="Symbol" panose="05050102010706020507" pitchFamily="18" charset="2"/>
              <a:buChar char=""/>
            </a:pPr>
            <a:endParaRPr lang="en-GB" sz="170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700">
                <a:effectLst/>
                <a:latin typeface="Arial" panose="020B0604020202020204" pitchFamily="34" charset="0"/>
                <a:ea typeface="Times New Roman" panose="02020603050405020304" pitchFamily="18" charset="0"/>
                <a:cs typeface="Arial" panose="020B0604020202020204" pitchFamily="34" charset="0"/>
              </a:rPr>
              <a:t>To embed Trauma informed principles with our patients but additionally within our working relationships both individually and within teams.</a:t>
            </a:r>
            <a:endParaRPr lang="en-GB" sz="170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AE07E5D-D39D-47E3-8AC5-9F36A97690A5}"/>
              </a:ext>
            </a:extLst>
          </p:cNvPr>
          <p:cNvPicPr>
            <a:picLocks noChangeAspect="1"/>
          </p:cNvPicPr>
          <p:nvPr/>
        </p:nvPicPr>
        <p:blipFill>
          <a:blip r:embed="rId3"/>
          <a:stretch>
            <a:fillRect/>
          </a:stretch>
        </p:blipFill>
        <p:spPr>
          <a:xfrm>
            <a:off x="8929973" y="2099733"/>
            <a:ext cx="3171346" cy="2658533"/>
          </a:xfrm>
          <a:prstGeom prst="rect">
            <a:avLst/>
          </a:prstGeom>
        </p:spPr>
      </p:pic>
    </p:spTree>
    <p:extLst>
      <p:ext uri="{BB962C8B-B14F-4D97-AF65-F5344CB8AC3E}">
        <p14:creationId xmlns:p14="http://schemas.microsoft.com/office/powerpoint/2010/main" val="238793200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with medium confidence">
            <a:extLst>
              <a:ext uri="{FF2B5EF4-FFF2-40B4-BE49-F238E27FC236}">
                <a16:creationId xmlns:a16="http://schemas.microsoft.com/office/drawing/2014/main" id="{21601039-7F99-1446-A881-F7E45F81B82F}"/>
              </a:ext>
            </a:extLst>
          </p:cNvPr>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 t="34756" r="17968" b="5537"/>
          <a:stretch/>
        </p:blipFill>
        <p:spPr>
          <a:xfrm>
            <a:off x="2680986" y="-279631"/>
            <a:ext cx="9511015" cy="6857997"/>
          </a:xfrm>
          <a:prstGeom prst="rect">
            <a:avLst/>
          </a:prstGeom>
        </p:spPr>
      </p:pic>
      <p:cxnSp>
        <p:nvCxnSpPr>
          <p:cNvPr id="18" name="Straight Connector 17">
            <a:extLst>
              <a:ext uri="{FF2B5EF4-FFF2-40B4-BE49-F238E27FC236}">
                <a16:creationId xmlns:a16="http://schemas.microsoft.com/office/drawing/2014/main" id="{E1971872-3400-E64F-B64A-A83213536EBB}"/>
              </a:ext>
            </a:extLst>
          </p:cNvPr>
          <p:cNvCxnSpPr>
            <a:cxnSpLocks/>
          </p:cNvCxnSpPr>
          <p:nvPr/>
        </p:nvCxnSpPr>
        <p:spPr>
          <a:xfrm flipH="1">
            <a:off x="338590" y="793952"/>
            <a:ext cx="1013467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25FC5D-C61B-F044-BC2C-AE609283E8AB}"/>
              </a:ext>
            </a:extLst>
          </p:cNvPr>
          <p:cNvSpPr txBox="1"/>
          <p:nvPr/>
        </p:nvSpPr>
        <p:spPr>
          <a:xfrm>
            <a:off x="583652" y="882586"/>
            <a:ext cx="7662144" cy="1258743"/>
          </a:xfrm>
          <a:prstGeom prst="rect">
            <a:avLst/>
          </a:prstGeom>
          <a:noFill/>
        </p:spPr>
        <p:txBody>
          <a:bodyPr wrap="square" lIns="0" numCol="1" spcCol="144000" rtlCol="0">
            <a:spAutoFit/>
          </a:bodyPr>
          <a:lstStyle/>
          <a:p>
            <a:pPr>
              <a:lnSpc>
                <a:spcPct val="80000"/>
              </a:lnSpc>
              <a:spcAft>
                <a:spcPts val="800"/>
              </a:spcAft>
            </a:pPr>
            <a:r>
              <a:rPr lang="en-GB" sz="4267" b="1" spc="-67">
                <a:solidFill>
                  <a:schemeClr val="accent1"/>
                </a:solidFill>
                <a:latin typeface="Calibri" panose="020F0502020204030204" pitchFamily="34" charset="0"/>
                <a:ea typeface="Calibri" panose="020F0502020204030204" pitchFamily="34" charset="0"/>
                <a:cs typeface="Times New Roman" panose="02020603050405020304" pitchFamily="18" charset="0"/>
              </a:rPr>
              <a:t>Workforce Development</a:t>
            </a:r>
          </a:p>
          <a:p>
            <a:pPr marL="380990" indent="-380990">
              <a:lnSpc>
                <a:spcPct val="80000"/>
              </a:lnSpc>
              <a:spcAft>
                <a:spcPts val="800"/>
              </a:spcAft>
              <a:buFont typeface="Arial" panose="020B0604020202020204" pitchFamily="34" charset="0"/>
              <a:buChar char="•"/>
            </a:pPr>
            <a:endParaRPr lang="en-GB" sz="4267" b="1" spc="-67">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116C2B18-D9E7-6B41-91A1-6C50AB8447F2}"/>
              </a:ext>
            </a:extLst>
          </p:cNvPr>
          <p:cNvCxnSpPr>
            <a:cxnSpLocks/>
          </p:cNvCxnSpPr>
          <p:nvPr/>
        </p:nvCxnSpPr>
        <p:spPr>
          <a:xfrm flipH="1">
            <a:off x="335361" y="5760840"/>
            <a:ext cx="11474639"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logo&#10;&#10;Description automatically generated">
            <a:extLst>
              <a:ext uri="{FF2B5EF4-FFF2-40B4-BE49-F238E27FC236}">
                <a16:creationId xmlns:a16="http://schemas.microsoft.com/office/drawing/2014/main" id="{7505621E-80AB-38C4-3122-6C4A822965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473" y="443654"/>
            <a:ext cx="1320800" cy="1053253"/>
          </a:xfrm>
          <a:prstGeom prst="rect">
            <a:avLst/>
          </a:prstGeom>
        </p:spPr>
      </p:pic>
      <p:sp>
        <p:nvSpPr>
          <p:cNvPr id="4" name="TextBox 3">
            <a:extLst>
              <a:ext uri="{FF2B5EF4-FFF2-40B4-BE49-F238E27FC236}">
                <a16:creationId xmlns:a16="http://schemas.microsoft.com/office/drawing/2014/main" id="{3A2BC5BC-30E3-88B3-918E-9315B020CB1B}"/>
              </a:ext>
            </a:extLst>
          </p:cNvPr>
          <p:cNvSpPr txBox="1"/>
          <p:nvPr/>
        </p:nvSpPr>
        <p:spPr>
          <a:xfrm>
            <a:off x="583752" y="1906785"/>
            <a:ext cx="10038080" cy="4968476"/>
          </a:xfrm>
          <a:prstGeom prst="rect">
            <a:avLst/>
          </a:prstGeom>
          <a:noFill/>
        </p:spPr>
        <p:txBody>
          <a:bodyPr wrap="square" lIns="121920" tIns="60960" rIns="121920" bIns="60960" anchor="t">
            <a:spAutoFit/>
          </a:bodyPr>
          <a:lstStyle/>
          <a:p>
            <a:pPr marL="380990"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Calibri"/>
              </a:rPr>
              <a:t>Neighbourhood (Fuller Report)</a:t>
            </a:r>
            <a:endParaRPr lang="en-GB" sz="2400" spc="-67">
              <a:latin typeface="Calibri"/>
              <a:ea typeface="Calibri" panose="020F0502020204030204" pitchFamily="34" charset="0"/>
              <a:cs typeface="Times New Roman" panose="02020603050405020304" pitchFamily="18" charset="0"/>
            </a:endParaRPr>
          </a:p>
          <a:p>
            <a:pPr marL="380990"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Times New Roman"/>
              </a:rPr>
              <a:t>Pan Barnet Events</a:t>
            </a:r>
            <a:endParaRPr lang="en-GB" sz="2400" spc="-67">
              <a:latin typeface="Calibri"/>
              <a:ea typeface="Calibri" panose="020F0502020204030204" pitchFamily="34" charset="0"/>
              <a:cs typeface="Times New Roman" panose="02020603050405020304" pitchFamily="18" charset="0"/>
            </a:endParaRPr>
          </a:p>
          <a:p>
            <a:pPr marL="380990"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Times New Roman"/>
              </a:rPr>
              <a:t>Multiprofessional education events (e.g. burnout, green prescribing, asthma)</a:t>
            </a:r>
          </a:p>
          <a:p>
            <a:pPr marL="380990" indent="-380990">
              <a:lnSpc>
                <a:spcPct val="80000"/>
              </a:lnSpc>
              <a:spcAft>
                <a:spcPts val="800"/>
              </a:spcAft>
              <a:buFont typeface="Arial" panose="020B0604020202020204" pitchFamily="34" charset="0"/>
              <a:buChar char="•"/>
            </a:pPr>
            <a:r>
              <a:rPr lang="en-GB" sz="2400" spc="-67">
                <a:latin typeface="Calibri" panose="020F0502020204030204" pitchFamily="34" charset="0"/>
                <a:ea typeface="Calibri" panose="020F0502020204030204" pitchFamily="34" charset="0"/>
                <a:cs typeface="Times New Roman" panose="02020603050405020304" pitchFamily="18" charset="0"/>
              </a:rPr>
              <a:t>NCL Schwartz Round</a:t>
            </a:r>
          </a:p>
          <a:p>
            <a:pPr marL="380990" indent="-380990">
              <a:lnSpc>
                <a:spcPct val="80000"/>
              </a:lnSpc>
              <a:spcAft>
                <a:spcPts val="800"/>
              </a:spcAft>
              <a:buFont typeface="Arial" panose="020B0604020202020204" pitchFamily="34" charset="0"/>
              <a:buChar char="•"/>
            </a:pPr>
            <a:r>
              <a:rPr lang="en-GB" sz="2400" spc="-67">
                <a:latin typeface="Calibri" panose="020F0502020204030204" pitchFamily="34" charset="0"/>
                <a:ea typeface="Calibri" panose="020F0502020204030204" pitchFamily="34" charset="0"/>
                <a:cs typeface="Times New Roman" panose="02020603050405020304" pitchFamily="18" charset="0"/>
              </a:rPr>
              <a:t>Nurse education</a:t>
            </a:r>
          </a:p>
          <a:p>
            <a:pPr marL="380990" indent="-380990">
              <a:lnSpc>
                <a:spcPct val="80000"/>
              </a:lnSpc>
              <a:spcAft>
                <a:spcPts val="800"/>
              </a:spcAft>
              <a:buFont typeface="Arial" panose="020B0604020202020204" pitchFamily="34" charset="0"/>
              <a:buChar char="•"/>
            </a:pPr>
            <a:r>
              <a:rPr lang="en-GB" sz="2400" spc="-67">
                <a:latin typeface="Calibri" panose="020F0502020204030204" pitchFamily="34" charset="0"/>
                <a:ea typeface="Calibri" panose="020F0502020204030204" pitchFamily="34" charset="0"/>
                <a:cs typeface="Times New Roman" panose="02020603050405020304" pitchFamily="18" charset="0"/>
              </a:rPr>
              <a:t>Pharmacy education</a:t>
            </a:r>
          </a:p>
          <a:p>
            <a:pPr marL="380990" indent="-380990">
              <a:lnSpc>
                <a:spcPct val="80000"/>
              </a:lnSpc>
              <a:spcAft>
                <a:spcPts val="800"/>
              </a:spcAft>
              <a:buFont typeface="Arial" panose="020B0604020202020204" pitchFamily="34" charset="0"/>
              <a:buChar char="•"/>
            </a:pPr>
            <a:r>
              <a:rPr lang="en-GB" sz="2400" spc="-67">
                <a:latin typeface="Calibri" panose="020F0502020204030204" pitchFamily="34" charset="0"/>
                <a:ea typeface="Calibri" panose="020F0502020204030204" pitchFamily="34" charset="0"/>
                <a:cs typeface="Times New Roman" panose="02020603050405020304" pitchFamily="18" charset="0"/>
              </a:rPr>
              <a:t>PMLGs and coffee mornings</a:t>
            </a:r>
          </a:p>
          <a:p>
            <a:pPr marL="380990"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Times New Roman"/>
              </a:rPr>
              <a:t>Care coordinator and social prescribing link workers sessions</a:t>
            </a:r>
            <a:endParaRPr lang="en-GB" sz="2400">
              <a:latin typeface="Calibri"/>
              <a:ea typeface="Calibri" panose="020F0502020204030204" pitchFamily="34" charset="0"/>
              <a:cs typeface="Calibri"/>
            </a:endParaRPr>
          </a:p>
          <a:p>
            <a:pPr marL="380990" indent="-380990">
              <a:lnSpc>
                <a:spcPct val="80000"/>
              </a:lnSpc>
              <a:spcAft>
                <a:spcPts val="800"/>
              </a:spcAft>
              <a:buFont typeface="Arial" panose="020B0604020202020204" pitchFamily="34" charset="0"/>
              <a:buChar char="•"/>
            </a:pPr>
            <a:endParaRPr lang="en-GB" sz="2133" spc="-67">
              <a:latin typeface="Calibri"/>
              <a:ea typeface="Calibri" panose="020F0502020204030204" pitchFamily="34" charset="0"/>
              <a:cs typeface="Calibri"/>
            </a:endParaRPr>
          </a:p>
          <a:p>
            <a:pPr>
              <a:lnSpc>
                <a:spcPct val="80000"/>
              </a:lnSpc>
              <a:spcAft>
                <a:spcPts val="800"/>
              </a:spcAft>
            </a:pPr>
            <a:endParaRPr lang="en-GB" sz="2133" spc="-67">
              <a:latin typeface="Calibri"/>
              <a:ea typeface="Calibri" panose="020F0502020204030204" pitchFamily="34" charset="0"/>
              <a:cs typeface="Calibri"/>
            </a:endParaRPr>
          </a:p>
          <a:p>
            <a:pPr>
              <a:lnSpc>
                <a:spcPct val="80000"/>
              </a:lnSpc>
              <a:spcAft>
                <a:spcPts val="800"/>
              </a:spcAft>
              <a:buFont typeface="Arial" panose="020B0604020202020204" pitchFamily="34" charset="0"/>
            </a:pPr>
            <a:r>
              <a:rPr lang="en-GB" sz="2133" spc="-67">
                <a:latin typeface="Calibri"/>
                <a:ea typeface="Calibri" panose="020F0502020204030204" pitchFamily="34" charset="0"/>
                <a:cs typeface="Calibri"/>
              </a:rPr>
              <a:t>If</a:t>
            </a:r>
            <a:r>
              <a:rPr lang="en-GB" sz="2133" spc="-67">
                <a:latin typeface="Calibri"/>
                <a:cs typeface="Calibri"/>
              </a:rPr>
              <a:t> you would like to participate in any of the above programmes, please contact Emily at </a:t>
            </a:r>
            <a:r>
              <a:rPr lang="en-GB" sz="2133" spc="-67">
                <a:solidFill>
                  <a:srgbClr val="2B1B9F"/>
                </a:solidFill>
                <a:latin typeface="Calibri"/>
                <a:cs typeface="Calibri"/>
                <a:hlinkClick r:id="rId5"/>
              </a:rPr>
              <a:t>barnet.cepnadmin@nhs.net</a:t>
            </a:r>
            <a:r>
              <a:rPr lang="en-GB" sz="2133" spc="-67">
                <a:latin typeface="Calibri"/>
                <a:cs typeface="Calibri"/>
              </a:rPr>
              <a:t> </a:t>
            </a:r>
            <a:endParaRPr lang="en-GB" sz="2400">
              <a:cs typeface="Calibri"/>
            </a:endParaRPr>
          </a:p>
          <a:p>
            <a:pPr marL="380990" indent="-380990">
              <a:lnSpc>
                <a:spcPct val="80000"/>
              </a:lnSpc>
              <a:spcAft>
                <a:spcPts val="800"/>
              </a:spcAft>
              <a:buFont typeface="Arial" panose="020B0604020202020204" pitchFamily="34" charset="0"/>
              <a:buChar char="•"/>
            </a:pPr>
            <a:endParaRPr lang="en-GB" sz="2400">
              <a:latin typeface="Calibri"/>
              <a:cs typeface="Calibri"/>
            </a:endParaRPr>
          </a:p>
        </p:txBody>
      </p:sp>
    </p:spTree>
    <p:extLst>
      <p:ext uri="{BB962C8B-B14F-4D97-AF65-F5344CB8AC3E}">
        <p14:creationId xmlns:p14="http://schemas.microsoft.com/office/powerpoint/2010/main" val="3468566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57" y="30193"/>
            <a:ext cx="6684045" cy="679054"/>
          </a:xfrm>
        </p:spPr>
        <p:txBody>
          <a:bodyPr>
            <a:normAutofit/>
          </a:bodyPr>
          <a:lstStyle/>
          <a:p>
            <a:r>
              <a:rPr lang="en-GB" sz="2800" b="1">
                <a:solidFill>
                  <a:schemeClr val="accent5"/>
                </a:solidFill>
                <a:latin typeface="Arial" panose="020B0604020202020204" pitchFamily="34" charset="0"/>
                <a:cs typeface="Arial" panose="020B0604020202020204" pitchFamily="34" charset="0"/>
              </a:rPr>
              <a:t>DIALOG +</a:t>
            </a:r>
          </a:p>
        </p:txBody>
      </p:sp>
      <p:sp>
        <p:nvSpPr>
          <p:cNvPr id="4" name="Google Shape;60;p9">
            <a:extLst>
              <a:ext uri="{FF2B5EF4-FFF2-40B4-BE49-F238E27FC236}">
                <a16:creationId xmlns:a16="http://schemas.microsoft.com/office/drawing/2014/main" id="{322AA149-B392-45CF-B43D-DF821FC841B3}"/>
              </a:ext>
            </a:extLst>
          </p:cNvPr>
          <p:cNvSpPr/>
          <p:nvPr/>
        </p:nvSpPr>
        <p:spPr>
          <a:xfrm>
            <a:off x="1738623" y="6634302"/>
            <a:ext cx="8426795" cy="2228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graphicFrame>
        <p:nvGraphicFramePr>
          <p:cNvPr id="5" name="Diagram 4">
            <a:extLst>
              <a:ext uri="{FF2B5EF4-FFF2-40B4-BE49-F238E27FC236}">
                <a16:creationId xmlns:a16="http://schemas.microsoft.com/office/drawing/2014/main" id="{22A39E2F-9B05-4CA6-ABAE-7139C2861219}"/>
              </a:ext>
            </a:extLst>
          </p:cNvPr>
          <p:cNvGraphicFramePr/>
          <p:nvPr/>
        </p:nvGraphicFramePr>
        <p:xfrm>
          <a:off x="172897" y="668585"/>
          <a:ext cx="5840887" cy="5853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EF94A9D-11E0-4F94-BB08-143DA7CAB5D0}"/>
              </a:ext>
            </a:extLst>
          </p:cNvPr>
          <p:cNvSpPr txBox="1"/>
          <p:nvPr/>
        </p:nvSpPr>
        <p:spPr>
          <a:xfrm>
            <a:off x="6178218" y="502045"/>
            <a:ext cx="5710246" cy="5629618"/>
          </a:xfrm>
          <a:prstGeom prst="rect">
            <a:avLst/>
          </a:prstGeom>
          <a:noFill/>
        </p:spPr>
        <p:txBody>
          <a:bodyPr wrap="square">
            <a:spAutoFit/>
          </a:bodyPr>
          <a:lstStyle/>
          <a:p>
            <a:pPr algn="ctr">
              <a:lnSpc>
                <a:spcPct val="107000"/>
              </a:lnSpc>
              <a:spcBef>
                <a:spcPts val="1200"/>
              </a:spcBef>
            </a:pPr>
            <a:r>
              <a:rPr lang="en-GB" sz="2800" b="1" kern="0">
                <a:solidFill>
                  <a:srgbClr val="0070C0"/>
                </a:solidFill>
                <a:effectLst/>
                <a:latin typeface="Arial" panose="020B0604020202020204" pitchFamily="34" charset="0"/>
                <a:ea typeface="Times New Roman" panose="02020603050405020304" pitchFamily="18" charset="0"/>
                <a:cs typeface="Arial" panose="020B0604020202020204" pitchFamily="34" charset="0"/>
              </a:rPr>
              <a:t>Key aspects of DIALOG+</a:t>
            </a:r>
          </a:p>
          <a:p>
            <a:pPr marL="285750" indent="-285750">
              <a:lnSpc>
                <a:spcPct val="107000"/>
              </a:lnSpc>
              <a:spcAft>
                <a:spcPts val="800"/>
              </a:spcAft>
              <a:buFont typeface="Arial" panose="020B0604020202020204" pitchFamily="34" charset="0"/>
              <a:buChar char="•"/>
            </a:pPr>
            <a:endParaRPr lang="en-GB" sz="1400" b="1" kern="0">
              <a:solidFill>
                <a:srgbClr val="0070C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b="1">
                <a:effectLst/>
                <a:latin typeface="Arial" panose="020B0604020202020204" pitchFamily="34" charset="0"/>
                <a:ea typeface="Calibri" panose="020F0502020204030204" pitchFamily="34" charset="0"/>
                <a:cs typeface="Arial" panose="020B0604020202020204" pitchFamily="34" charset="0"/>
              </a:rPr>
              <a:t>Rating scale </a:t>
            </a:r>
            <a:r>
              <a:rPr lang="en-GB" sz="1800">
                <a:effectLst/>
                <a:latin typeface="Arial" panose="020B0604020202020204" pitchFamily="34" charset="0"/>
                <a:ea typeface="Calibri" panose="020F0502020204030204" pitchFamily="34" charset="0"/>
                <a:cs typeface="Arial" panose="020B0604020202020204" pitchFamily="34" charset="0"/>
              </a:rPr>
              <a:t>– outcomes, either positive or negative, are self-evident </a:t>
            </a:r>
          </a:p>
          <a:p>
            <a:pPr marL="285750" indent="-285750">
              <a:lnSpc>
                <a:spcPct val="107000"/>
              </a:lnSpc>
              <a:spcAft>
                <a:spcPts val="800"/>
              </a:spcAft>
              <a:buFont typeface="Arial" panose="020B0604020202020204" pitchFamily="34" charset="0"/>
              <a:buChar char="•"/>
            </a:pPr>
            <a:r>
              <a:rPr lang="en-GB" sz="1800" b="1">
                <a:effectLst/>
                <a:latin typeface="Arial" panose="020B0604020202020204" pitchFamily="34" charset="0"/>
                <a:ea typeface="Calibri" panose="020F0502020204030204" pitchFamily="34" charset="0"/>
                <a:cs typeface="Arial" panose="020B0604020202020204" pitchFamily="34" charset="0"/>
              </a:rPr>
              <a:t>Reviewing</a:t>
            </a:r>
            <a:r>
              <a:rPr lang="en-GB" sz="1800">
                <a:effectLst/>
                <a:latin typeface="Arial" panose="020B0604020202020204" pitchFamily="34" charset="0"/>
                <a:ea typeface="Calibri" panose="020F0502020204030204" pitchFamily="34" charset="0"/>
                <a:cs typeface="Arial" panose="020B0604020202020204" pitchFamily="34" charset="0"/>
              </a:rPr>
              <a:t> –the scores of the domain after summiting their answer. Great for reflecting.</a:t>
            </a:r>
          </a:p>
          <a:p>
            <a:pPr marL="285750" indent="-285750">
              <a:lnSpc>
                <a:spcPct val="107000"/>
              </a:lnSpc>
              <a:spcAft>
                <a:spcPts val="800"/>
              </a:spcAft>
              <a:buFont typeface="Arial" panose="020B0604020202020204" pitchFamily="34" charset="0"/>
              <a:buChar char="•"/>
            </a:pPr>
            <a:r>
              <a:rPr lang="en-GB" sz="1800" b="1">
                <a:effectLst/>
                <a:latin typeface="Arial" panose="020B0604020202020204" pitchFamily="34" charset="0"/>
                <a:ea typeface="Calibri" panose="020F0502020204030204" pitchFamily="34" charset="0"/>
                <a:cs typeface="Arial" panose="020B0604020202020204" pitchFamily="34" charset="0"/>
              </a:rPr>
              <a:t>Agenda-setting</a:t>
            </a:r>
            <a:r>
              <a:rPr lang="en-GB" sz="1800">
                <a:effectLst/>
                <a:latin typeface="Arial" panose="020B0604020202020204" pitchFamily="34" charset="0"/>
                <a:ea typeface="Calibri" panose="020F0502020204030204" pitchFamily="34" charset="0"/>
                <a:cs typeface="Arial" panose="020B0604020202020204" pitchFamily="34" charset="0"/>
              </a:rPr>
              <a:t> – by enabling the person to choose which areas they need help </a:t>
            </a:r>
          </a:p>
          <a:p>
            <a:pPr marL="285750" indent="-285750">
              <a:lnSpc>
                <a:spcPct val="107000"/>
              </a:lnSpc>
              <a:spcAft>
                <a:spcPts val="800"/>
              </a:spcAft>
              <a:buFont typeface="Arial" panose="020B0604020202020204" pitchFamily="34" charset="0"/>
              <a:buChar char="•"/>
            </a:pPr>
            <a:r>
              <a:rPr lang="en-GB" sz="1800" b="1">
                <a:effectLst/>
                <a:latin typeface="Arial" panose="020B0604020202020204" pitchFamily="34" charset="0"/>
                <a:ea typeface="Calibri" panose="020F0502020204030204" pitchFamily="34" charset="0"/>
                <a:cs typeface="Arial" panose="020B0604020202020204" pitchFamily="34" charset="0"/>
              </a:rPr>
              <a:t>Strength based approach </a:t>
            </a:r>
            <a:r>
              <a:rPr lang="en-GB" sz="1800">
                <a:effectLst/>
                <a:latin typeface="Arial" panose="020B0604020202020204" pitchFamily="34" charset="0"/>
                <a:ea typeface="Calibri" panose="020F0502020204030204" pitchFamily="34" charset="0"/>
                <a:cs typeface="Arial" panose="020B0604020202020204" pitchFamily="34" charset="0"/>
              </a:rPr>
              <a:t>– enabling the person to recognise strengths they have</a:t>
            </a:r>
          </a:p>
          <a:p>
            <a:pPr marL="285750" indent="-285750">
              <a:lnSpc>
                <a:spcPct val="107000"/>
              </a:lnSpc>
              <a:spcAft>
                <a:spcPts val="800"/>
              </a:spcAft>
              <a:buFont typeface="Arial" panose="020B0604020202020204" pitchFamily="34" charset="0"/>
              <a:buChar char="•"/>
            </a:pPr>
            <a:r>
              <a:rPr lang="en-GB" sz="1800" b="1">
                <a:effectLst/>
                <a:latin typeface="Arial" panose="020B0604020202020204" pitchFamily="34" charset="0"/>
                <a:ea typeface="Calibri" panose="020F0502020204030204" pitchFamily="34" charset="0"/>
                <a:cs typeface="Arial" panose="020B0604020202020204" pitchFamily="34" charset="0"/>
              </a:rPr>
              <a:t>Solution Focused Therapy – </a:t>
            </a:r>
            <a:r>
              <a:rPr lang="en-GB" sz="1800">
                <a:effectLst/>
                <a:latin typeface="Arial" panose="020B0604020202020204" pitchFamily="34" charset="0"/>
                <a:ea typeface="Calibri" panose="020F0502020204030204" pitchFamily="34" charset="0"/>
                <a:cs typeface="Arial" panose="020B0604020202020204" pitchFamily="34" charset="0"/>
              </a:rPr>
              <a:t>future focused, goal directed, focused on solutions</a:t>
            </a:r>
          </a:p>
          <a:p>
            <a:pPr marL="285750" indent="-285750">
              <a:lnSpc>
                <a:spcPct val="107000"/>
              </a:lnSpc>
              <a:spcAft>
                <a:spcPts val="800"/>
              </a:spcAft>
              <a:buFont typeface="Arial" panose="020B0604020202020204" pitchFamily="34" charset="0"/>
              <a:buChar char="•"/>
            </a:pPr>
            <a:r>
              <a:rPr lang="en-GB" sz="1800" b="1">
                <a:effectLst/>
                <a:latin typeface="Arial" panose="020B0604020202020204" pitchFamily="34" charset="0"/>
                <a:ea typeface="Calibri" panose="020F0502020204030204" pitchFamily="34" charset="0"/>
                <a:cs typeface="Arial" panose="020B0604020202020204" pitchFamily="34" charset="0"/>
              </a:rPr>
              <a:t>Shared decision-making </a:t>
            </a:r>
            <a:r>
              <a:rPr lang="en-GB" sz="1800">
                <a:effectLst/>
                <a:latin typeface="Arial" panose="020B0604020202020204" pitchFamily="34" charset="0"/>
                <a:ea typeface="Calibri" panose="020F0502020204030204" pitchFamily="34" charset="0"/>
                <a:cs typeface="Arial" panose="020B0604020202020204" pitchFamily="34" charset="0"/>
              </a:rPr>
              <a:t>- What can the client do, the professional do, and others do.</a:t>
            </a:r>
          </a:p>
          <a:p>
            <a:pPr marL="285750" indent="-285750">
              <a:lnSpc>
                <a:spcPct val="107000"/>
              </a:lnSpc>
              <a:spcAft>
                <a:spcPts val="800"/>
              </a:spcAft>
              <a:buFont typeface="Arial" panose="020B0604020202020204" pitchFamily="34" charset="0"/>
              <a:buChar char="•"/>
            </a:pPr>
            <a:r>
              <a:rPr lang="en-GB" sz="1800" b="1">
                <a:effectLst/>
                <a:latin typeface="Arial" panose="020B0604020202020204" pitchFamily="34" charset="0"/>
                <a:ea typeface="Calibri" panose="020F0502020204030204" pitchFamily="34" charset="0"/>
                <a:cs typeface="Arial" panose="020B0604020202020204" pitchFamily="34" charset="0"/>
              </a:rPr>
              <a:t>Co-producing</a:t>
            </a:r>
            <a:r>
              <a:rPr lang="en-GB" sz="1800">
                <a:effectLst/>
                <a:latin typeface="Arial" panose="020B0604020202020204" pitchFamily="34" charset="0"/>
                <a:ea typeface="Calibri" panose="020F0502020204030204" pitchFamily="34" charset="0"/>
                <a:cs typeface="Arial" panose="020B0604020202020204" pitchFamily="34" charset="0"/>
              </a:rPr>
              <a:t> –DIALOG+ is between 2 parties, not a 1-way street. </a:t>
            </a:r>
          </a:p>
        </p:txBody>
      </p:sp>
    </p:spTree>
    <p:extLst>
      <p:ext uri="{BB962C8B-B14F-4D97-AF65-F5344CB8AC3E}">
        <p14:creationId xmlns:p14="http://schemas.microsoft.com/office/powerpoint/2010/main" val="2366785145"/>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60" name="Google Shape;60;p9"/>
          <p:cNvSpPr/>
          <p:nvPr/>
        </p:nvSpPr>
        <p:spPr>
          <a:xfrm>
            <a:off x="1958802" y="6625218"/>
            <a:ext cx="8426795" cy="22287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sp>
        <p:nvSpPr>
          <p:cNvPr id="8" name="Title 1">
            <a:extLst>
              <a:ext uri="{FF2B5EF4-FFF2-40B4-BE49-F238E27FC236}">
                <a16:creationId xmlns:a16="http://schemas.microsoft.com/office/drawing/2014/main" id="{011CD1F6-72F9-4A3C-92A7-E0751C5BA690}"/>
              </a:ext>
            </a:extLst>
          </p:cNvPr>
          <p:cNvSpPr>
            <a:spLocks noGrp="1"/>
          </p:cNvSpPr>
          <p:nvPr>
            <p:ph type="title"/>
          </p:nvPr>
        </p:nvSpPr>
        <p:spPr>
          <a:xfrm>
            <a:off x="97755" y="71088"/>
            <a:ext cx="9408195" cy="679054"/>
          </a:xfrm>
        </p:spPr>
        <p:txBody>
          <a:bodyPr>
            <a:normAutofit fontScale="90000"/>
          </a:bodyPr>
          <a:lstStyle/>
          <a:p>
            <a:r>
              <a:rPr lang="en-GB" sz="2800" b="1">
                <a:solidFill>
                  <a:schemeClr val="accent1">
                    <a:lumMod val="75000"/>
                  </a:schemeClr>
                </a:solidFill>
                <a:latin typeface="Arial" panose="020B0604020202020204" pitchFamily="34" charset="0"/>
                <a:cs typeface="Arial" panose="020B0604020202020204" pitchFamily="34" charset="0"/>
              </a:rPr>
              <a:t>Community Transformation Pathway Framework</a:t>
            </a:r>
            <a:br>
              <a:rPr lang="en-GB" sz="2800" b="1">
                <a:solidFill>
                  <a:schemeClr val="accent1">
                    <a:lumMod val="75000"/>
                  </a:schemeClr>
                </a:solidFill>
                <a:latin typeface="Arial" panose="020B0604020202020204" pitchFamily="34" charset="0"/>
                <a:cs typeface="Arial" panose="020B0604020202020204" pitchFamily="34" charset="0"/>
              </a:rPr>
            </a:br>
            <a:r>
              <a:rPr lang="en-GB" sz="1800" b="1" i="1">
                <a:solidFill>
                  <a:schemeClr val="accent1">
                    <a:lumMod val="75000"/>
                  </a:schemeClr>
                </a:solidFill>
                <a:latin typeface="Arial" panose="020B0604020202020204" pitchFamily="34" charset="0"/>
                <a:cs typeface="Arial" panose="020B0604020202020204" pitchFamily="34" charset="0"/>
              </a:rPr>
              <a:t>Non-urgent referrals</a:t>
            </a:r>
            <a:endParaRPr lang="en-GB" sz="2800" b="1" i="1">
              <a:solidFill>
                <a:schemeClr val="accent1">
                  <a:lumMod val="7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4EADF12-DEC1-4B42-837E-AE292927AE46}"/>
              </a:ext>
            </a:extLst>
          </p:cNvPr>
          <p:cNvPicPr>
            <a:picLocks noChangeAspect="1"/>
          </p:cNvPicPr>
          <p:nvPr/>
        </p:nvPicPr>
        <p:blipFill>
          <a:blip r:embed="rId4"/>
          <a:stretch>
            <a:fillRect/>
          </a:stretch>
        </p:blipFill>
        <p:spPr>
          <a:xfrm>
            <a:off x="600075" y="2213960"/>
            <a:ext cx="10866168" cy="2520951"/>
          </a:xfrm>
          <a:prstGeom prst="rect">
            <a:avLst/>
          </a:prstGeom>
        </p:spPr>
      </p:pic>
      <p:graphicFrame>
        <p:nvGraphicFramePr>
          <p:cNvPr id="2" name="Object 1">
            <a:extLst>
              <a:ext uri="{FF2B5EF4-FFF2-40B4-BE49-F238E27FC236}">
                <a16:creationId xmlns:a16="http://schemas.microsoft.com/office/drawing/2014/main" id="{AB362386-4704-4506-AE5C-F3B67172859E}"/>
              </a:ext>
            </a:extLst>
          </p:cNvPr>
          <p:cNvGraphicFramePr>
            <a:graphicFrameLocks noChangeAspect="1"/>
          </p:cNvGraphicFramePr>
          <p:nvPr/>
        </p:nvGraphicFramePr>
        <p:xfrm>
          <a:off x="287866" y="888845"/>
          <a:ext cx="914400" cy="806450"/>
        </p:xfrm>
        <a:graphic>
          <a:graphicData uri="http://schemas.openxmlformats.org/presentationml/2006/ole">
            <mc:AlternateContent xmlns:mc="http://schemas.openxmlformats.org/markup-compatibility/2006">
              <mc:Choice xmlns:v="urn:schemas-microsoft-com:vml" Requires="v">
                <p:oleObj name="Worksheet" showAsIcon="1" r:id="rId5" imgW="914400" imgH="806400" progId="Excel.Sheet.12">
                  <p:embed/>
                </p:oleObj>
              </mc:Choice>
              <mc:Fallback>
                <p:oleObj name="Worksheet" showAsIcon="1" r:id="rId5" imgW="914400" imgH="806400" progId="Excel.Sheet.12">
                  <p:embed/>
                  <p:pic>
                    <p:nvPicPr>
                      <p:cNvPr id="2" name="Object 1">
                        <a:extLst>
                          <a:ext uri="{FF2B5EF4-FFF2-40B4-BE49-F238E27FC236}">
                            <a16:creationId xmlns:a16="http://schemas.microsoft.com/office/drawing/2014/main" id="{AB362386-4704-4506-AE5C-F3B67172859E}"/>
                          </a:ext>
                        </a:extLst>
                      </p:cNvPr>
                      <p:cNvPicPr/>
                      <p:nvPr/>
                    </p:nvPicPr>
                    <p:blipFill>
                      <a:blip r:embed="rId6"/>
                      <a:stretch>
                        <a:fillRect/>
                      </a:stretch>
                    </p:blipFill>
                    <p:spPr>
                      <a:xfrm>
                        <a:off x="287866" y="88884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74768076"/>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9">
            <a:extLst>
              <a:ext uri="{FF2B5EF4-FFF2-40B4-BE49-F238E27FC236}">
                <a16:creationId xmlns:a16="http://schemas.microsoft.com/office/drawing/2014/main" id="{322AA149-B392-45CF-B43D-DF821FC841B3}"/>
              </a:ext>
            </a:extLst>
          </p:cNvPr>
          <p:cNvSpPr/>
          <p:nvPr/>
        </p:nvSpPr>
        <p:spPr>
          <a:xfrm>
            <a:off x="1738623" y="6634302"/>
            <a:ext cx="8426795" cy="2228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a:buClr>
                <a:srgbClr val="000000"/>
              </a:buClr>
              <a:buSzPts val="1800"/>
            </a:pPr>
            <a:endParaRPr sz="1719">
              <a:solidFill>
                <a:schemeClr val="dk1"/>
              </a:solidFill>
              <a:latin typeface="Calibri"/>
              <a:ea typeface="Calibri"/>
              <a:cs typeface="Calibri"/>
              <a:sym typeface="Calibri"/>
            </a:endParaRPr>
          </a:p>
        </p:txBody>
      </p:sp>
      <p:sp>
        <p:nvSpPr>
          <p:cNvPr id="8" name="Title 1">
            <a:extLst>
              <a:ext uri="{FF2B5EF4-FFF2-40B4-BE49-F238E27FC236}">
                <a16:creationId xmlns:a16="http://schemas.microsoft.com/office/drawing/2014/main" id="{9F96E3AB-0F6F-4465-9837-DD12A5453B15}"/>
              </a:ext>
            </a:extLst>
          </p:cNvPr>
          <p:cNvSpPr>
            <a:spLocks noGrp="1"/>
          </p:cNvSpPr>
          <p:nvPr>
            <p:ph type="title"/>
          </p:nvPr>
        </p:nvSpPr>
        <p:spPr>
          <a:xfrm>
            <a:off x="1473948" y="0"/>
            <a:ext cx="8940507" cy="2788356"/>
          </a:xfrm>
        </p:spPr>
        <p:txBody>
          <a:bodyPr>
            <a:normAutofit/>
          </a:bodyPr>
          <a:lstStyle/>
          <a:p>
            <a:pPr algn="ctr"/>
            <a:r>
              <a:rPr lang="en-GB" sz="5400" b="1">
                <a:solidFill>
                  <a:schemeClr val="accent5"/>
                </a:solidFill>
                <a:latin typeface="Arial" panose="020B0604020202020204" pitchFamily="34" charset="0"/>
                <a:cs typeface="Arial" panose="020B0604020202020204" pitchFamily="34" charset="0"/>
              </a:rPr>
              <a:t>Thank you.</a:t>
            </a:r>
            <a:br>
              <a:rPr lang="en-GB" sz="5400" b="1">
                <a:solidFill>
                  <a:schemeClr val="accent5"/>
                </a:solidFill>
                <a:latin typeface="Arial" panose="020B0604020202020204" pitchFamily="34" charset="0"/>
                <a:cs typeface="Arial" panose="020B0604020202020204" pitchFamily="34" charset="0"/>
              </a:rPr>
            </a:br>
            <a:r>
              <a:rPr lang="en-GB" sz="5400" b="1">
                <a:solidFill>
                  <a:schemeClr val="accent5"/>
                </a:solidFill>
                <a:latin typeface="Arial" panose="020B0604020202020204" pitchFamily="34" charset="0"/>
                <a:cs typeface="Arial" panose="020B0604020202020204" pitchFamily="34" charset="0"/>
              </a:rPr>
              <a:t>Any questions please?</a:t>
            </a:r>
          </a:p>
        </p:txBody>
      </p:sp>
      <p:pic>
        <p:nvPicPr>
          <p:cNvPr id="10" name="Picture 9">
            <a:extLst>
              <a:ext uri="{FF2B5EF4-FFF2-40B4-BE49-F238E27FC236}">
                <a16:creationId xmlns:a16="http://schemas.microsoft.com/office/drawing/2014/main" id="{371B466B-F2AB-4AA3-8655-466ED0643A5D}"/>
              </a:ext>
            </a:extLst>
          </p:cNvPr>
          <p:cNvPicPr>
            <a:picLocks noChangeAspect="1"/>
          </p:cNvPicPr>
          <p:nvPr/>
        </p:nvPicPr>
        <p:blipFill>
          <a:blip r:embed="rId3"/>
          <a:stretch>
            <a:fillRect/>
          </a:stretch>
        </p:blipFill>
        <p:spPr>
          <a:xfrm>
            <a:off x="1924982" y="2272862"/>
            <a:ext cx="8038441" cy="4019221"/>
          </a:xfrm>
          <a:prstGeom prst="rect">
            <a:avLst/>
          </a:prstGeom>
        </p:spPr>
      </p:pic>
    </p:spTree>
    <p:extLst>
      <p:ext uri="{BB962C8B-B14F-4D97-AF65-F5344CB8AC3E}">
        <p14:creationId xmlns:p14="http://schemas.microsoft.com/office/powerpoint/2010/main" val="1305459986"/>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20" y="-3931841"/>
            <a:ext cx="4374556"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8" y="-3703867"/>
            <a:ext cx="4374128" cy="11736478"/>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2"/>
            <a:ext cx="4990148"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519371-D539-8317-18C7-B82B1AFC069E}"/>
              </a:ext>
            </a:extLst>
          </p:cNvPr>
          <p:cNvSpPr>
            <a:spLocks noGrp="1"/>
          </p:cNvSpPr>
          <p:nvPr>
            <p:ph type="ctrTitle"/>
          </p:nvPr>
        </p:nvSpPr>
        <p:spPr>
          <a:xfrm>
            <a:off x="1314825" y="735107"/>
            <a:ext cx="10053764" cy="2928469"/>
          </a:xfrm>
        </p:spPr>
        <p:txBody>
          <a:bodyPr anchor="b">
            <a:normAutofit/>
          </a:bodyPr>
          <a:lstStyle/>
          <a:p>
            <a:pPr algn="l"/>
            <a:r>
              <a:rPr lang="en-GB" sz="4800" b="1">
                <a:solidFill>
                  <a:srgbClr val="FFFFFF"/>
                </a:solidFill>
              </a:rPr>
              <a:t>Child L CSPR</a:t>
            </a:r>
          </a:p>
        </p:txBody>
      </p:sp>
      <p:pic>
        <p:nvPicPr>
          <p:cNvPr id="4" name="Picture 3">
            <a:extLst>
              <a:ext uri="{FF2B5EF4-FFF2-40B4-BE49-F238E27FC236}">
                <a16:creationId xmlns:a16="http://schemas.microsoft.com/office/drawing/2014/main" id="{C6B798D6-FDB8-B708-D3CF-BAE483BA3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146" y="6134582"/>
            <a:ext cx="1921397" cy="64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71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4" y="3588084"/>
            <a:ext cx="2501979" cy="403784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F06DCC9-6120-F3B4-52C8-22CD557375EC}"/>
              </a:ext>
            </a:extLst>
          </p:cNvPr>
          <p:cNvSpPr txBox="1"/>
          <p:nvPr/>
        </p:nvSpPr>
        <p:spPr>
          <a:xfrm>
            <a:off x="4810260" y="649483"/>
            <a:ext cx="6555348" cy="5546046"/>
          </a:xfrm>
          <a:prstGeom prst="rect">
            <a:avLst/>
          </a:prstGeom>
        </p:spPr>
        <p:txBody>
          <a:bodyPr vert="horz" lIns="91440" tIns="45721" rIns="91440" bIns="45721" rtlCol="0" anchor="ctr">
            <a:normAutofit/>
          </a:bodyPr>
          <a:lstStyle/>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900" b="1" i="0" u="sng" strike="noStrike" kern="1200" cap="none" spc="0" normalizeH="0" baseline="0" noProof="0">
                <a:ln>
                  <a:noFill/>
                </a:ln>
                <a:solidFill>
                  <a:prstClr val="black"/>
                </a:solidFill>
                <a:effectLst/>
                <a:uLnTx/>
                <a:uFillTx/>
                <a:latin typeface="Calibri" panose="020F0502020204030204"/>
                <a:ea typeface="+mn-ea"/>
                <a:cs typeface="+mn-cs"/>
              </a:rPr>
              <a:t>Background </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Barnet care leaver and her 3 year old son, Child L, both known to multi agency services within Barnet &amp; Brent. </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Father is also a care leaver and a perpetrator of domestic abuse upon mother whom at time of incident was not in a relationship with mother. </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Child L subject to Supervision Order under management of Brent.</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At time of incident mothers current partner, also a care leaver, and former known associate of Child L’s father but were on unamicable terms. </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19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900" b="1" i="0" u="sng" strike="noStrike" kern="1200" cap="none" spc="0" normalizeH="0" baseline="0" noProof="0">
                <a:ln>
                  <a:noFill/>
                </a:ln>
                <a:solidFill>
                  <a:prstClr val="black"/>
                </a:solidFill>
                <a:effectLst/>
                <a:uLnTx/>
                <a:uFillTx/>
                <a:latin typeface="Calibri" panose="020F0502020204030204"/>
                <a:ea typeface="+mn-ea"/>
                <a:cs typeface="+mn-cs"/>
              </a:rPr>
              <a:t>Presentation</a:t>
            </a:r>
            <a:endParaRPr kumimoji="0" lang="en-US" sz="19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Child L presented to A&amp;E in April 2021 with 36 bruises. </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The child protection medical concluded these were non-accidental injuries or neglectful </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Child L is now in care of local authority</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892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4" y="3588084"/>
            <a:ext cx="2501979" cy="403784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extBox 2">
            <a:extLst>
              <a:ext uri="{FF2B5EF4-FFF2-40B4-BE49-F238E27FC236}">
                <a16:creationId xmlns:a16="http://schemas.microsoft.com/office/drawing/2014/main" id="{FB2930D6-055A-AD88-4648-95AB5FC17DFE}"/>
              </a:ext>
            </a:extLst>
          </p:cNvPr>
          <p:cNvGraphicFramePr/>
          <p:nvPr/>
        </p:nvGraphicFramePr>
        <p:xfrm>
          <a:off x="4905052" y="750440"/>
          <a:ext cx="666683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5121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4" y="3588084"/>
            <a:ext cx="2501979" cy="403784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extBox 2">
            <a:extLst>
              <a:ext uri="{FF2B5EF4-FFF2-40B4-BE49-F238E27FC236}">
                <a16:creationId xmlns:a16="http://schemas.microsoft.com/office/drawing/2014/main" id="{D4BB0F00-1AE6-E56F-3C86-6F6E5522F9AD}"/>
              </a:ext>
            </a:extLst>
          </p:cNvPr>
          <p:cNvGraphicFramePr/>
          <p:nvPr/>
        </p:nvGraphicFramePr>
        <p:xfrm>
          <a:off x="4905052" y="750440"/>
          <a:ext cx="666683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168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4" y="3588084"/>
            <a:ext cx="2501979" cy="403784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extBox 2">
            <a:extLst>
              <a:ext uri="{FF2B5EF4-FFF2-40B4-BE49-F238E27FC236}">
                <a16:creationId xmlns:a16="http://schemas.microsoft.com/office/drawing/2014/main" id="{8A78DE27-451B-B2A1-5EA7-09D4C6A4E919}"/>
              </a:ext>
            </a:extLst>
          </p:cNvPr>
          <p:cNvGraphicFramePr/>
          <p:nvPr/>
        </p:nvGraphicFramePr>
        <p:xfrm>
          <a:off x="4905052" y="750440"/>
          <a:ext cx="666683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65728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9"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5" y="1128500"/>
            <a:ext cx="4318302" cy="4318302"/>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06D6D06-9FE3-B93A-6200-73E0DBE73A9C}"/>
              </a:ext>
            </a:extLst>
          </p:cNvPr>
          <p:cNvSpPr txBox="1"/>
          <p:nvPr/>
        </p:nvSpPr>
        <p:spPr>
          <a:xfrm>
            <a:off x="6503159" y="649483"/>
            <a:ext cx="4862446" cy="5546046"/>
          </a:xfrm>
          <a:prstGeom prst="rect">
            <a:avLst/>
          </a:prstGeom>
        </p:spPr>
        <p:txBody>
          <a:bodyPr vert="horz" lIns="91440" tIns="45721" rIns="91440" bIns="45721" rtlCol="0" anchor="ctr">
            <a:normAutofit/>
          </a:bodyPr>
          <a:lstStyle/>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Bruising protocols –Non-mobile and mobile children -Published Feb 2023</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hlinkClick r:id="rId2" tooltip="Original URL: https://thebarnetscp.org.uk/bscp/news/bscp-publishes-its-reviewed-protocols-upon-bruising-in-mobile-and-non-mobile-ch. Click or tap if you trust this link."/>
              </a:rPr>
              <a:t>https://thebarnetscp.org.uk/bscp/news/bscp-publishes-its-reviewed-protocols-upon-bruising-in-mobile-and-non-mobile-ch</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sng" strike="noStrike" kern="1200" cap="none" spc="0" normalizeH="0" baseline="0" noProof="0">
                <a:ln>
                  <a:noFill/>
                </a:ln>
                <a:solidFill>
                  <a:prstClr val="black"/>
                </a:solidFill>
                <a:effectLst/>
                <a:uLnTx/>
                <a:uFillTx/>
                <a:latin typeface="Calibri" panose="020F0502020204030204"/>
                <a:ea typeface="+mn-ea"/>
                <a:cs typeface="+mn-cs"/>
                <a:hlinkClick r:id="rId3"/>
              </a:rPr>
              <a:t>Multi agency audit on neglect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sng" strike="noStrike" kern="1200" cap="none" spc="0" normalizeH="0" baseline="0" noProof="0">
                <a:ln>
                  <a:noFill/>
                </a:ln>
                <a:solidFill>
                  <a:prstClr val="black"/>
                </a:solidFill>
                <a:effectLst/>
                <a:uLnTx/>
                <a:uFillTx/>
                <a:latin typeface="Calibri" panose="020F0502020204030204"/>
                <a:ea typeface="+mn-ea"/>
                <a:cs typeface="+mn-cs"/>
                <a:hlinkClick r:id="rId4"/>
              </a:rPr>
              <a:t>Focus on neglect as priority</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sng" strike="noStrike" kern="1200" cap="none" spc="0" normalizeH="0" baseline="0" noProof="0">
                <a:ln>
                  <a:noFill/>
                </a:ln>
                <a:solidFill>
                  <a:prstClr val="black"/>
                </a:solidFill>
                <a:effectLst/>
                <a:uLnTx/>
                <a:uFillTx/>
                <a:latin typeface="Calibri" panose="020F0502020204030204"/>
                <a:ea typeface="+mn-ea"/>
                <a:cs typeface="+mn-cs"/>
                <a:hlinkClick r:id="rId5"/>
              </a:rPr>
              <a:t>DA/VAWG strategy</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4"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4"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Link for Child L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hlinkClick r:id="rId6"/>
              </a:rPr>
              <a:t>The Barnet Safeguarding Children Partnership - About the BSCP (thebarnetscp.org.uk)</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4"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3390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9"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5" y="1128500"/>
            <a:ext cx="4318302" cy="4318302"/>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06D6D06-9FE3-B93A-6200-73E0DBE73A9C}"/>
              </a:ext>
            </a:extLst>
          </p:cNvPr>
          <p:cNvSpPr txBox="1"/>
          <p:nvPr/>
        </p:nvSpPr>
        <p:spPr>
          <a:xfrm>
            <a:off x="6503159" y="649483"/>
            <a:ext cx="4862446" cy="5546046"/>
          </a:xfrm>
          <a:prstGeom prst="rect">
            <a:avLst/>
          </a:prstGeom>
        </p:spPr>
        <p:txBody>
          <a:bodyPr vert="horz" lIns="91440" tIns="45721" rIns="91440" bIns="45721" rtlCol="0" anchor="ctr">
            <a:normAutofit/>
          </a:bodyPr>
          <a:lstStyle/>
          <a:p>
            <a:pPr marL="0" marR="0" lvl="0" indent="0" algn="l" defTabSz="914400" rtl="0" eaLnBrk="1" fontAlgn="auto" latinLnBrk="0" hangingPunct="1">
              <a:lnSpc>
                <a:spcPct val="90000"/>
              </a:lnSpc>
              <a:spcBef>
                <a:spcPts val="0"/>
              </a:spcBef>
              <a:spcAft>
                <a:spcPts val="8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F32BCF6-2DD8-F9C4-C913-EE4249FA09EF}"/>
              </a:ext>
            </a:extLst>
          </p:cNvPr>
          <p:cNvPicPr>
            <a:picLocks noChangeAspect="1"/>
          </p:cNvPicPr>
          <p:nvPr/>
        </p:nvPicPr>
        <p:blipFill>
          <a:blip r:embed="rId2"/>
          <a:stretch>
            <a:fillRect/>
          </a:stretch>
        </p:blipFill>
        <p:spPr>
          <a:xfrm>
            <a:off x="6364727" y="-6494"/>
            <a:ext cx="5139310" cy="6858000"/>
          </a:xfrm>
          <a:prstGeom prst="rect">
            <a:avLst/>
          </a:prstGeom>
        </p:spPr>
      </p:pic>
    </p:spTree>
    <p:extLst>
      <p:ext uri="{BB962C8B-B14F-4D97-AF65-F5344CB8AC3E}">
        <p14:creationId xmlns:p14="http://schemas.microsoft.com/office/powerpoint/2010/main" val="340251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with medium confidence">
            <a:extLst>
              <a:ext uri="{FF2B5EF4-FFF2-40B4-BE49-F238E27FC236}">
                <a16:creationId xmlns:a16="http://schemas.microsoft.com/office/drawing/2014/main" id="{21601039-7F99-1446-A881-F7E45F81B82F}"/>
              </a:ext>
            </a:extLst>
          </p:cNvPr>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 t="34756" r="17968" b="5537"/>
          <a:stretch/>
        </p:blipFill>
        <p:spPr>
          <a:xfrm>
            <a:off x="2680986" y="-671117"/>
            <a:ext cx="9511015" cy="6857997"/>
          </a:xfrm>
          <a:prstGeom prst="rect">
            <a:avLst/>
          </a:prstGeom>
        </p:spPr>
      </p:pic>
      <p:cxnSp>
        <p:nvCxnSpPr>
          <p:cNvPr id="18" name="Straight Connector 17">
            <a:extLst>
              <a:ext uri="{FF2B5EF4-FFF2-40B4-BE49-F238E27FC236}">
                <a16:creationId xmlns:a16="http://schemas.microsoft.com/office/drawing/2014/main" id="{E1971872-3400-E64F-B64A-A83213536EBB}"/>
              </a:ext>
            </a:extLst>
          </p:cNvPr>
          <p:cNvCxnSpPr>
            <a:cxnSpLocks/>
          </p:cNvCxnSpPr>
          <p:nvPr/>
        </p:nvCxnSpPr>
        <p:spPr>
          <a:xfrm flipH="1">
            <a:off x="338590" y="793952"/>
            <a:ext cx="1013467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25FC5D-C61B-F044-BC2C-AE609283E8AB}"/>
              </a:ext>
            </a:extLst>
          </p:cNvPr>
          <p:cNvSpPr txBox="1"/>
          <p:nvPr/>
        </p:nvSpPr>
        <p:spPr>
          <a:xfrm>
            <a:off x="592215" y="879962"/>
            <a:ext cx="7662144" cy="630814"/>
          </a:xfrm>
          <a:prstGeom prst="rect">
            <a:avLst/>
          </a:prstGeom>
          <a:noFill/>
        </p:spPr>
        <p:txBody>
          <a:bodyPr wrap="square" lIns="0" numCol="1" spcCol="144000" rtlCol="0">
            <a:spAutoFit/>
          </a:bodyPr>
          <a:lstStyle/>
          <a:p>
            <a:pPr>
              <a:lnSpc>
                <a:spcPct val="80000"/>
              </a:lnSpc>
              <a:spcAft>
                <a:spcPts val="800"/>
              </a:spcAft>
            </a:pPr>
            <a:r>
              <a:rPr lang="en-GB" sz="4267" b="1" spc="-67">
                <a:solidFill>
                  <a:schemeClr val="accent1"/>
                </a:solidFill>
                <a:latin typeface="Calibri" panose="020F0502020204030204" pitchFamily="34" charset="0"/>
                <a:ea typeface="Calibri" panose="020F0502020204030204" pitchFamily="34" charset="0"/>
                <a:cs typeface="Times New Roman" panose="02020603050405020304" pitchFamily="18" charset="0"/>
              </a:rPr>
              <a:t>Workforce Transformation</a:t>
            </a:r>
            <a:endParaRPr lang="en-GB" sz="4267">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116C2B18-D9E7-6B41-91A1-6C50AB8447F2}"/>
              </a:ext>
            </a:extLst>
          </p:cNvPr>
          <p:cNvCxnSpPr>
            <a:cxnSpLocks/>
          </p:cNvCxnSpPr>
          <p:nvPr/>
        </p:nvCxnSpPr>
        <p:spPr>
          <a:xfrm flipH="1">
            <a:off x="335361" y="5760840"/>
            <a:ext cx="11474639"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logo&#10;&#10;Description automatically generated">
            <a:extLst>
              <a:ext uri="{FF2B5EF4-FFF2-40B4-BE49-F238E27FC236}">
                <a16:creationId xmlns:a16="http://schemas.microsoft.com/office/drawing/2014/main" id="{3049863C-3ACA-E595-0499-4298357DE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473" y="443654"/>
            <a:ext cx="1320800" cy="1053253"/>
          </a:xfrm>
          <a:prstGeom prst="rect">
            <a:avLst/>
          </a:prstGeom>
        </p:spPr>
      </p:pic>
      <p:sp>
        <p:nvSpPr>
          <p:cNvPr id="6" name="TextBox 5">
            <a:extLst>
              <a:ext uri="{FF2B5EF4-FFF2-40B4-BE49-F238E27FC236}">
                <a16:creationId xmlns:a16="http://schemas.microsoft.com/office/drawing/2014/main" id="{60BB0F1E-104C-F19C-6080-AB3C70514127}"/>
              </a:ext>
            </a:extLst>
          </p:cNvPr>
          <p:cNvSpPr txBox="1"/>
          <p:nvPr/>
        </p:nvSpPr>
        <p:spPr>
          <a:xfrm>
            <a:off x="478384" y="1840415"/>
            <a:ext cx="10784261" cy="4865114"/>
          </a:xfrm>
          <a:prstGeom prst="rect">
            <a:avLst/>
          </a:prstGeom>
          <a:noFill/>
        </p:spPr>
        <p:txBody>
          <a:bodyPr wrap="square" lIns="121920" tIns="60960" rIns="121920" bIns="60960" anchor="t">
            <a:spAutoFit/>
          </a:bodyPr>
          <a:lstStyle/>
          <a:p>
            <a:pPr marL="380990"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Times New Roman"/>
              </a:rPr>
              <a:t>Support to implement the Long Term Conditions Locally Commissioned Service (BCF and LTC clinical leads)</a:t>
            </a:r>
          </a:p>
          <a:p>
            <a:pPr marL="380990"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Times New Roman"/>
              </a:rPr>
              <a:t>Connect to local communities to create pipeline of health and care workers (PCAN)</a:t>
            </a:r>
          </a:p>
          <a:p>
            <a:pPr marL="380990"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Times New Roman"/>
              </a:rPr>
              <a:t>Admiral Nurses supporting Carers for Dementia patients</a:t>
            </a:r>
          </a:p>
          <a:p>
            <a:pPr marL="380990"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Times New Roman"/>
              </a:rPr>
              <a:t>Pan London GP Assistant  bid </a:t>
            </a:r>
            <a:endParaRPr lang="en-GB" sz="2400" spc="-67">
              <a:latin typeface="Calibri" panose="020F0502020204030204" pitchFamily="34" charset="0"/>
              <a:ea typeface="Calibri" panose="020F0502020204030204" pitchFamily="34" charset="0"/>
              <a:cs typeface="Times New Roman" panose="02020603050405020304" pitchFamily="18" charset="0"/>
            </a:endParaRPr>
          </a:p>
          <a:p>
            <a:pPr marL="380990"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Times New Roman"/>
              </a:rPr>
              <a:t>New Clinical Lead roles:</a:t>
            </a:r>
            <a:endParaRPr lang="en-GB" sz="2400" spc="-67">
              <a:latin typeface="Calibri"/>
              <a:ea typeface="Calibri" panose="020F0502020204030204" pitchFamily="34" charset="0"/>
              <a:cs typeface="Times New Roman" panose="02020603050405020304" pitchFamily="18" charset="0"/>
            </a:endParaRPr>
          </a:p>
          <a:p>
            <a:pPr marL="990575" lvl="1"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Times New Roman"/>
              </a:rPr>
              <a:t>Changes to access</a:t>
            </a:r>
            <a:endParaRPr lang="en-GB" sz="2400" spc="-67">
              <a:latin typeface="Calibri"/>
              <a:ea typeface="Calibri" panose="020F0502020204030204" pitchFamily="34" charset="0"/>
              <a:cs typeface="Times New Roman" panose="02020603050405020304" pitchFamily="18" charset="0"/>
            </a:endParaRPr>
          </a:p>
          <a:p>
            <a:pPr marL="990575" lvl="1"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Times New Roman"/>
              </a:rPr>
              <a:t>MDT working </a:t>
            </a:r>
            <a:endParaRPr lang="en-GB" sz="2400" spc="-67">
              <a:latin typeface="Calibri"/>
              <a:ea typeface="Calibri" panose="020F0502020204030204" pitchFamily="34" charset="0"/>
              <a:cs typeface="Times New Roman" panose="02020603050405020304" pitchFamily="18" charset="0"/>
            </a:endParaRPr>
          </a:p>
          <a:p>
            <a:pPr marL="990575" lvl="1" indent="-380990">
              <a:lnSpc>
                <a:spcPct val="80000"/>
              </a:lnSpc>
              <a:spcAft>
                <a:spcPts val="800"/>
              </a:spcAft>
              <a:buFont typeface="Arial" panose="020B0604020202020204" pitchFamily="34" charset="0"/>
              <a:buChar char="•"/>
            </a:pPr>
            <a:r>
              <a:rPr lang="en-GB" sz="2400" spc="-67">
                <a:latin typeface="Calibri"/>
                <a:ea typeface="Calibri" panose="020F0502020204030204" pitchFamily="34" charset="0"/>
                <a:cs typeface="Times New Roman"/>
              </a:rPr>
              <a:t>Multi-professional Education</a:t>
            </a:r>
            <a:endParaRPr lang="en-GB" sz="2400" spc="-67">
              <a:latin typeface="Calibri"/>
              <a:ea typeface="Calibri" panose="020F0502020204030204" pitchFamily="34" charset="0"/>
              <a:cs typeface="Times New Roman" panose="02020603050405020304" pitchFamily="18" charset="0"/>
            </a:endParaRPr>
          </a:p>
          <a:p>
            <a:pPr marL="990575" lvl="1" indent="-380990">
              <a:lnSpc>
                <a:spcPct val="80000"/>
              </a:lnSpc>
              <a:spcAft>
                <a:spcPts val="800"/>
              </a:spcAft>
              <a:buFont typeface="Arial" panose="020B0604020202020204" pitchFamily="34" charset="0"/>
              <a:buChar char="•"/>
            </a:pPr>
            <a:endParaRPr lang="en-GB" sz="2133" spc="-67">
              <a:latin typeface="Calibri"/>
              <a:ea typeface="Calibri" panose="020F0502020204030204" pitchFamily="34" charset="0"/>
              <a:cs typeface="Calibri"/>
            </a:endParaRPr>
          </a:p>
          <a:p>
            <a:pPr lvl="1">
              <a:lnSpc>
                <a:spcPct val="80000"/>
              </a:lnSpc>
              <a:spcAft>
                <a:spcPts val="800"/>
              </a:spcAft>
            </a:pPr>
            <a:endParaRPr lang="en-GB" sz="2133" spc="-67">
              <a:latin typeface="Calibri"/>
              <a:ea typeface="Calibri" panose="020F0502020204030204" pitchFamily="34" charset="0"/>
              <a:cs typeface="Calibri"/>
            </a:endParaRPr>
          </a:p>
          <a:p>
            <a:pPr lvl="1">
              <a:lnSpc>
                <a:spcPct val="80000"/>
              </a:lnSpc>
              <a:spcAft>
                <a:spcPts val="800"/>
              </a:spcAft>
            </a:pPr>
            <a:r>
              <a:rPr lang="en-GB" sz="2133" spc="-67">
                <a:latin typeface="Calibri"/>
                <a:ea typeface="Calibri" panose="020F0502020204030204" pitchFamily="34" charset="0"/>
                <a:cs typeface="Calibri"/>
              </a:rPr>
              <a:t>If you would like to participate in any of the above programmes, please contact Emily at </a:t>
            </a:r>
            <a:r>
              <a:rPr lang="en-GB" sz="2133" spc="-67">
                <a:solidFill>
                  <a:srgbClr val="2B1B9F"/>
                </a:solidFill>
                <a:latin typeface="Calibri"/>
                <a:ea typeface="Calibri" panose="020F0502020204030204" pitchFamily="34" charset="0"/>
                <a:cs typeface="Calibri"/>
                <a:hlinkClick r:id="rId5"/>
              </a:rPr>
              <a:t>barnet.cepnadmin@nhs.net</a:t>
            </a:r>
            <a:r>
              <a:rPr lang="en-GB" sz="2133" spc="-67">
                <a:latin typeface="Calibri"/>
                <a:ea typeface="Calibri" panose="020F0502020204030204" pitchFamily="34" charset="0"/>
                <a:cs typeface="Calibri"/>
              </a:rPr>
              <a:t> </a:t>
            </a:r>
            <a:endParaRPr lang="en-GB" sz="2400" spc="-67">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23266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9"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5" y="1128500"/>
            <a:ext cx="4318302" cy="4318302"/>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06D6D06-9FE3-B93A-6200-73E0DBE73A9C}"/>
              </a:ext>
            </a:extLst>
          </p:cNvPr>
          <p:cNvSpPr txBox="1"/>
          <p:nvPr/>
        </p:nvSpPr>
        <p:spPr>
          <a:xfrm>
            <a:off x="6503159" y="649483"/>
            <a:ext cx="4862446" cy="5546046"/>
          </a:xfrm>
          <a:prstGeom prst="rect">
            <a:avLst/>
          </a:prstGeom>
        </p:spPr>
        <p:txBody>
          <a:bodyPr vert="horz" lIns="91440" tIns="45721" rIns="91440" bIns="45721" rtlCol="0" anchor="ctr">
            <a:normAutofit/>
          </a:bodyPr>
          <a:lstStyle/>
          <a:p>
            <a:pPr marL="0" marR="0" lvl="0" indent="0" algn="l" defTabSz="914400" rtl="0" eaLnBrk="1" fontAlgn="auto" latinLnBrk="0" hangingPunct="1">
              <a:lnSpc>
                <a:spcPct val="90000"/>
              </a:lnSpc>
              <a:spcBef>
                <a:spcPts val="0"/>
              </a:spcBef>
              <a:spcAft>
                <a:spcPts val="8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D201759-C8BD-164D-78C5-5842CC31CC88}"/>
              </a:ext>
            </a:extLst>
          </p:cNvPr>
          <p:cNvPicPr>
            <a:picLocks noChangeAspect="1"/>
          </p:cNvPicPr>
          <p:nvPr/>
        </p:nvPicPr>
        <p:blipFill rotWithShape="1">
          <a:blip r:embed="rId2"/>
          <a:srcRect l="1419" r="1466"/>
          <a:stretch/>
        </p:blipFill>
        <p:spPr>
          <a:xfrm>
            <a:off x="6512560" y="10141"/>
            <a:ext cx="4744720" cy="6858000"/>
          </a:xfrm>
          <a:prstGeom prst="rect">
            <a:avLst/>
          </a:prstGeom>
        </p:spPr>
      </p:pic>
    </p:spTree>
    <p:extLst>
      <p:ext uri="{BB962C8B-B14F-4D97-AF65-F5344CB8AC3E}">
        <p14:creationId xmlns:p14="http://schemas.microsoft.com/office/powerpoint/2010/main" val="39431001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9"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5" y="1128500"/>
            <a:ext cx="4318302" cy="4318302"/>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06D6D06-9FE3-B93A-6200-73E0DBE73A9C}"/>
              </a:ext>
            </a:extLst>
          </p:cNvPr>
          <p:cNvSpPr txBox="1"/>
          <p:nvPr/>
        </p:nvSpPr>
        <p:spPr>
          <a:xfrm>
            <a:off x="6503159" y="649483"/>
            <a:ext cx="4862446" cy="5546046"/>
          </a:xfrm>
          <a:prstGeom prst="rect">
            <a:avLst/>
          </a:prstGeom>
        </p:spPr>
        <p:txBody>
          <a:bodyPr vert="horz" lIns="91440" tIns="45721" rIns="91440" bIns="45721" rtlCol="0" anchor="ctr">
            <a:normAutofit/>
          </a:bodyPr>
          <a:lstStyle/>
          <a:p>
            <a:pPr marL="0" marR="0" lvl="0" indent="0" algn="l" defTabSz="914400" rtl="0" eaLnBrk="1" fontAlgn="auto" latinLnBrk="0" hangingPunct="1">
              <a:lnSpc>
                <a:spcPct val="90000"/>
              </a:lnSpc>
              <a:spcBef>
                <a:spcPts val="0"/>
              </a:spcBef>
              <a:spcAft>
                <a:spcPts val="8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0AEA04E-F3C8-1058-00E2-2B79067D3D5E}"/>
              </a:ext>
            </a:extLst>
          </p:cNvPr>
          <p:cNvPicPr>
            <a:picLocks noChangeAspect="1"/>
          </p:cNvPicPr>
          <p:nvPr/>
        </p:nvPicPr>
        <p:blipFill rotWithShape="1">
          <a:blip r:embed="rId2"/>
          <a:srcRect l="865" t="581" r="1699" b="1309"/>
          <a:stretch/>
        </p:blipFill>
        <p:spPr>
          <a:xfrm>
            <a:off x="6567101" y="31875"/>
            <a:ext cx="4734561" cy="6841365"/>
          </a:xfrm>
          <a:prstGeom prst="rect">
            <a:avLst/>
          </a:prstGeom>
        </p:spPr>
      </p:pic>
    </p:spTree>
    <p:extLst>
      <p:ext uri="{BB962C8B-B14F-4D97-AF65-F5344CB8AC3E}">
        <p14:creationId xmlns:p14="http://schemas.microsoft.com/office/powerpoint/2010/main" val="8156200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9"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5" y="1128500"/>
            <a:ext cx="4318302" cy="4318302"/>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06D6D06-9FE3-B93A-6200-73E0DBE73A9C}"/>
              </a:ext>
            </a:extLst>
          </p:cNvPr>
          <p:cNvSpPr txBox="1"/>
          <p:nvPr/>
        </p:nvSpPr>
        <p:spPr>
          <a:xfrm>
            <a:off x="6503159" y="649483"/>
            <a:ext cx="4862446" cy="5546046"/>
          </a:xfrm>
          <a:prstGeom prst="rect">
            <a:avLst/>
          </a:prstGeom>
        </p:spPr>
        <p:txBody>
          <a:bodyPr vert="horz" lIns="91440" tIns="45721" rIns="91440" bIns="45721" rtlCol="0" anchor="ctr">
            <a:normAutofit/>
          </a:bodyPr>
          <a:lstStyle/>
          <a:p>
            <a:pPr marL="0" marR="0" lvl="0" indent="0" algn="l" defTabSz="914400" rtl="0" eaLnBrk="1" fontAlgn="auto" latinLnBrk="0" hangingPunct="1">
              <a:lnSpc>
                <a:spcPct val="90000"/>
              </a:lnSpc>
              <a:spcBef>
                <a:spcPts val="0"/>
              </a:spcBef>
              <a:spcAft>
                <a:spcPts val="8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8551813-C353-C856-7B56-4708EA9364EC}"/>
              </a:ext>
            </a:extLst>
          </p:cNvPr>
          <p:cNvPicPr>
            <a:picLocks noChangeAspect="1"/>
          </p:cNvPicPr>
          <p:nvPr/>
        </p:nvPicPr>
        <p:blipFill rotWithShape="1">
          <a:blip r:embed="rId2"/>
          <a:srcRect l="1080"/>
          <a:stretch/>
        </p:blipFill>
        <p:spPr>
          <a:xfrm>
            <a:off x="6503159" y="10141"/>
            <a:ext cx="4780139" cy="6858000"/>
          </a:xfrm>
          <a:prstGeom prst="rect">
            <a:avLst/>
          </a:prstGeom>
        </p:spPr>
      </p:pic>
    </p:spTree>
    <p:extLst>
      <p:ext uri="{BB962C8B-B14F-4D97-AF65-F5344CB8AC3E}">
        <p14:creationId xmlns:p14="http://schemas.microsoft.com/office/powerpoint/2010/main" val="3705107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9"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5" y="1128500"/>
            <a:ext cx="4318302" cy="4318302"/>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06D6D06-9FE3-B93A-6200-73E0DBE73A9C}"/>
              </a:ext>
            </a:extLst>
          </p:cNvPr>
          <p:cNvSpPr txBox="1"/>
          <p:nvPr/>
        </p:nvSpPr>
        <p:spPr>
          <a:xfrm>
            <a:off x="6503159" y="649483"/>
            <a:ext cx="4862446" cy="5546046"/>
          </a:xfrm>
          <a:prstGeom prst="rect">
            <a:avLst/>
          </a:prstGeom>
        </p:spPr>
        <p:txBody>
          <a:bodyPr vert="horz" lIns="91440" tIns="45721" rIns="91440" bIns="45721" rtlCol="0" anchor="ctr">
            <a:normAutofit/>
          </a:bodyPr>
          <a:lstStyle/>
          <a:p>
            <a:pPr marL="0" marR="0" lvl="0" indent="0" algn="l" defTabSz="914400" rtl="0" eaLnBrk="1" fontAlgn="auto" latinLnBrk="0" hangingPunct="1">
              <a:lnSpc>
                <a:spcPct val="90000"/>
              </a:lnSpc>
              <a:spcBef>
                <a:spcPts val="0"/>
              </a:spcBef>
              <a:spcAft>
                <a:spcPts val="8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317FBE6-BDC7-AA31-5573-BEF49447FDD2}"/>
              </a:ext>
            </a:extLst>
          </p:cNvPr>
          <p:cNvPicPr>
            <a:picLocks noChangeAspect="1"/>
          </p:cNvPicPr>
          <p:nvPr/>
        </p:nvPicPr>
        <p:blipFill rotWithShape="1">
          <a:blip r:embed="rId2"/>
          <a:srcRect l="2224" r="2277"/>
          <a:stretch/>
        </p:blipFill>
        <p:spPr>
          <a:xfrm>
            <a:off x="6699802" y="10141"/>
            <a:ext cx="4665803" cy="6858000"/>
          </a:xfrm>
          <a:prstGeom prst="rect">
            <a:avLst/>
          </a:prstGeom>
        </p:spPr>
      </p:pic>
    </p:spTree>
    <p:extLst>
      <p:ext uri="{BB962C8B-B14F-4D97-AF65-F5344CB8AC3E}">
        <p14:creationId xmlns:p14="http://schemas.microsoft.com/office/powerpoint/2010/main" val="565136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E1971872-3400-E64F-B64A-A83213536EBB}"/>
              </a:ext>
            </a:extLst>
          </p:cNvPr>
          <p:cNvCxnSpPr>
            <a:cxnSpLocks/>
          </p:cNvCxnSpPr>
          <p:nvPr/>
        </p:nvCxnSpPr>
        <p:spPr>
          <a:xfrm flipH="1">
            <a:off x="338590" y="793952"/>
            <a:ext cx="1013467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25FC5D-C61B-F044-BC2C-AE609283E8AB}"/>
              </a:ext>
            </a:extLst>
          </p:cNvPr>
          <p:cNvSpPr txBox="1"/>
          <p:nvPr/>
        </p:nvSpPr>
        <p:spPr>
          <a:xfrm>
            <a:off x="335360" y="1379170"/>
            <a:ext cx="7662144" cy="3142527"/>
          </a:xfrm>
          <a:prstGeom prst="rect">
            <a:avLst/>
          </a:prstGeom>
          <a:noFill/>
        </p:spPr>
        <p:txBody>
          <a:bodyPr wrap="square" lIns="0" tIns="45720" rIns="91440" bIns="45720" numCol="1" spcCol="144000" rtlCol="0" anchor="t">
            <a:spAutoFit/>
          </a:bodyPr>
          <a:lstStyle/>
          <a:p>
            <a:pPr marL="380365" indent="-380365">
              <a:lnSpc>
                <a:spcPct val="80000"/>
              </a:lnSpc>
              <a:spcAft>
                <a:spcPts val="800"/>
              </a:spcAft>
              <a:buFont typeface="Arial" panose="020B0604020202020204" pitchFamily="34" charset="0"/>
              <a:buChar char="•"/>
            </a:pPr>
            <a:endParaRPr lang="en-GB" sz="4250" b="1" spc="-67">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80365" indent="-380365">
              <a:lnSpc>
                <a:spcPct val="80000"/>
              </a:lnSpc>
              <a:spcAft>
                <a:spcPts val="800"/>
              </a:spcAft>
              <a:buFont typeface="Arial" panose="020B0604020202020204" pitchFamily="34" charset="0"/>
              <a:buChar char="•"/>
            </a:pPr>
            <a:endParaRPr lang="en-GB" sz="4267" b="1" spc="-67">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80365" indent="-380365">
              <a:lnSpc>
                <a:spcPct val="80000"/>
              </a:lnSpc>
              <a:spcAft>
                <a:spcPts val="800"/>
              </a:spcAft>
              <a:buFont typeface="Arial" panose="020B0604020202020204" pitchFamily="34" charset="0"/>
              <a:buChar char="•"/>
            </a:pPr>
            <a:endParaRPr lang="en-GB" sz="4250" b="1" spc="-67">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80365" indent="-380365">
              <a:lnSpc>
                <a:spcPct val="80000"/>
              </a:lnSpc>
              <a:spcAft>
                <a:spcPts val="800"/>
              </a:spcAft>
              <a:buFont typeface="Arial" panose="020B0604020202020204" pitchFamily="34" charset="0"/>
              <a:buChar char="•"/>
            </a:pPr>
            <a:endParaRPr lang="en-GB" sz="4267" b="1" spc="-67">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80365" indent="-380365">
              <a:lnSpc>
                <a:spcPct val="80000"/>
              </a:lnSpc>
              <a:spcAft>
                <a:spcPts val="800"/>
              </a:spcAft>
              <a:buFont typeface="Arial" panose="020B0604020202020204" pitchFamily="34" charset="0"/>
              <a:buChar char="•"/>
            </a:pPr>
            <a:endParaRPr lang="en-GB" sz="4250" b="1" spc="-67">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116C2B18-D9E7-6B41-91A1-6C50AB8447F2}"/>
              </a:ext>
            </a:extLst>
          </p:cNvPr>
          <p:cNvCxnSpPr>
            <a:cxnSpLocks/>
          </p:cNvCxnSpPr>
          <p:nvPr/>
        </p:nvCxnSpPr>
        <p:spPr>
          <a:xfrm flipH="1">
            <a:off x="335361" y="5760840"/>
            <a:ext cx="11474639"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51F29D2A-70AF-0605-6981-4A1BA374A014}"/>
              </a:ext>
            </a:extLst>
          </p:cNvPr>
          <p:cNvPicPr>
            <a:picLocks noChangeAspect="1"/>
          </p:cNvPicPr>
          <p:nvPr/>
        </p:nvPicPr>
        <p:blipFill>
          <a:blip r:embed="rId3"/>
          <a:stretch>
            <a:fillRect/>
          </a:stretch>
        </p:blipFill>
        <p:spPr>
          <a:xfrm>
            <a:off x="452699" y="5942105"/>
            <a:ext cx="2044700" cy="711200"/>
          </a:xfrm>
          <a:prstGeom prst="rect">
            <a:avLst/>
          </a:prstGeom>
        </p:spPr>
      </p:pic>
      <p:pic>
        <p:nvPicPr>
          <p:cNvPr id="2" name="Picture 1" descr="A picture containing logo&#10;&#10;Description automatically generated">
            <a:extLst>
              <a:ext uri="{FF2B5EF4-FFF2-40B4-BE49-F238E27FC236}">
                <a16:creationId xmlns:a16="http://schemas.microsoft.com/office/drawing/2014/main" id="{083566A9-C4C9-C52C-4842-08F0BEED9C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473" y="443654"/>
            <a:ext cx="1320800" cy="1053253"/>
          </a:xfrm>
          <a:prstGeom prst="rect">
            <a:avLst/>
          </a:prstGeom>
        </p:spPr>
      </p:pic>
      <p:sp>
        <p:nvSpPr>
          <p:cNvPr id="4" name="TextBox 3">
            <a:extLst>
              <a:ext uri="{FF2B5EF4-FFF2-40B4-BE49-F238E27FC236}">
                <a16:creationId xmlns:a16="http://schemas.microsoft.com/office/drawing/2014/main" id="{8C49CD0B-3CFF-E5E5-A589-005B27E19298}"/>
              </a:ext>
            </a:extLst>
          </p:cNvPr>
          <p:cNvSpPr txBox="1"/>
          <p:nvPr/>
        </p:nvSpPr>
        <p:spPr>
          <a:xfrm>
            <a:off x="3047281" y="3110624"/>
            <a:ext cx="6094562" cy="369332"/>
          </a:xfrm>
          <a:prstGeom prst="rect">
            <a:avLst/>
          </a:prstGeom>
          <a:noFill/>
        </p:spPr>
        <p:txBody>
          <a:bodyPr wrap="square">
            <a:spAutoFit/>
          </a:bodyPr>
          <a:lstStyle/>
          <a:p>
            <a:r>
              <a:rPr lang="en-GB"/>
              <a:t> </a:t>
            </a:r>
          </a:p>
        </p:txBody>
      </p:sp>
      <p:sp>
        <p:nvSpPr>
          <p:cNvPr id="3" name="Title 2">
            <a:extLst>
              <a:ext uri="{FF2B5EF4-FFF2-40B4-BE49-F238E27FC236}">
                <a16:creationId xmlns:a16="http://schemas.microsoft.com/office/drawing/2014/main" id="{3C3A224E-6382-A589-5962-59C052EA8096}"/>
              </a:ext>
            </a:extLst>
          </p:cNvPr>
          <p:cNvSpPr>
            <a:spLocks noGrp="1"/>
          </p:cNvSpPr>
          <p:nvPr>
            <p:ph type="title"/>
          </p:nvPr>
        </p:nvSpPr>
        <p:spPr/>
        <p:txBody>
          <a:bodyPr/>
          <a:lstStyle/>
          <a:p>
            <a:r>
              <a:rPr lang="en-US">
                <a:cs typeface="Calibri Light"/>
              </a:rPr>
              <a:t>Thank you for coming </a:t>
            </a:r>
            <a:endParaRPr lang="en-US"/>
          </a:p>
        </p:txBody>
      </p:sp>
      <p:sp>
        <p:nvSpPr>
          <p:cNvPr id="6" name="Content Placeholder 5">
            <a:extLst>
              <a:ext uri="{FF2B5EF4-FFF2-40B4-BE49-F238E27FC236}">
                <a16:creationId xmlns:a16="http://schemas.microsoft.com/office/drawing/2014/main" id="{25F16F6D-16B1-9F44-13AD-2DF85032DBDC}"/>
              </a:ext>
            </a:extLst>
          </p:cNvPr>
          <p:cNvSpPr>
            <a:spLocks noGrp="1"/>
          </p:cNvSpPr>
          <p:nvPr>
            <p:ph sz="half" idx="1"/>
          </p:nvPr>
        </p:nvSpPr>
        <p:spPr/>
        <p:txBody>
          <a:bodyPr vert="horz" lIns="91440" tIns="45720" rIns="91440" bIns="45720" rtlCol="0" anchor="t">
            <a:normAutofit/>
          </a:bodyPr>
          <a:lstStyle/>
          <a:p>
            <a:pPr marL="0" indent="0">
              <a:buNone/>
            </a:pPr>
            <a:r>
              <a:rPr lang="en-US">
                <a:cs typeface="Calibri"/>
              </a:rPr>
              <a:t>Please complete the feedback now or when you receive the slide deck</a:t>
            </a:r>
            <a:endParaRPr lang="en-US"/>
          </a:p>
          <a:p>
            <a:pPr marL="0" indent="0">
              <a:buNone/>
            </a:pPr>
            <a:endParaRPr lang="en-US">
              <a:cs typeface="Calibri"/>
            </a:endParaRPr>
          </a:p>
          <a:p>
            <a:pPr marL="0" indent="0">
              <a:buNone/>
            </a:pPr>
            <a:r>
              <a:rPr lang="en-US">
                <a:cs typeface="Calibri"/>
              </a:rPr>
              <a:t>Safe journey home</a:t>
            </a:r>
          </a:p>
        </p:txBody>
      </p:sp>
      <p:sp>
        <p:nvSpPr>
          <p:cNvPr id="7" name="Content Placeholder 6">
            <a:extLst>
              <a:ext uri="{FF2B5EF4-FFF2-40B4-BE49-F238E27FC236}">
                <a16:creationId xmlns:a16="http://schemas.microsoft.com/office/drawing/2014/main" id="{0988A04F-E191-FEDB-4D5E-22FD408D9AED}"/>
              </a:ext>
            </a:extLst>
          </p:cNvPr>
          <p:cNvSpPr>
            <a:spLocks noGrp="1"/>
          </p:cNvSpPr>
          <p:nvPr>
            <p:ph sz="half" idx="2"/>
          </p:nvPr>
        </p:nvSpPr>
        <p:spPr/>
        <p:txBody>
          <a:bodyPr vert="horz" lIns="91440" tIns="45720" rIns="91440" bIns="45720" rtlCol="0" anchor="t">
            <a:normAutofit/>
          </a:bodyPr>
          <a:lstStyle/>
          <a:p>
            <a:pPr marL="0" indent="0">
              <a:buNone/>
            </a:pPr>
            <a:r>
              <a:rPr lang="en-US">
                <a:ea typeface="+mn-lt"/>
                <a:cs typeface="+mn-lt"/>
                <a:hlinkClick r:id="rId5"/>
              </a:rPr>
              <a:t>https://www.surveymonkey.co.uk/r/CRV3QJD</a:t>
            </a:r>
            <a:endParaRPr lang="en-US">
              <a:ea typeface="+mn-lt"/>
              <a:cs typeface="+mn-lt"/>
            </a:endParaRPr>
          </a:p>
          <a:p>
            <a:endParaRPr lang="en-US">
              <a:cs typeface="Calibri"/>
            </a:endParaRPr>
          </a:p>
          <a:p>
            <a:endParaRPr lang="en-US">
              <a:cs typeface="Calibri"/>
            </a:endParaRPr>
          </a:p>
        </p:txBody>
      </p:sp>
      <p:pic>
        <p:nvPicPr>
          <p:cNvPr id="8" name="Picture 8" descr="Qr code&#10;&#10;Description automatically generated">
            <a:extLst>
              <a:ext uri="{FF2B5EF4-FFF2-40B4-BE49-F238E27FC236}">
                <a16:creationId xmlns:a16="http://schemas.microsoft.com/office/drawing/2014/main" id="{385E5729-DF6E-4524-6CB9-52C27DA78A3B}"/>
              </a:ext>
            </a:extLst>
          </p:cNvPr>
          <p:cNvPicPr>
            <a:picLocks noChangeAspect="1"/>
          </p:cNvPicPr>
          <p:nvPr/>
        </p:nvPicPr>
        <p:blipFill>
          <a:blip r:embed="rId6"/>
          <a:stretch>
            <a:fillRect/>
          </a:stretch>
        </p:blipFill>
        <p:spPr>
          <a:xfrm>
            <a:off x="6904008" y="3331234"/>
            <a:ext cx="2438400" cy="2438400"/>
          </a:xfrm>
          <a:prstGeom prst="rect">
            <a:avLst/>
          </a:prstGeom>
        </p:spPr>
      </p:pic>
    </p:spTree>
    <p:extLst>
      <p:ext uri="{BB962C8B-B14F-4D97-AF65-F5344CB8AC3E}">
        <p14:creationId xmlns:p14="http://schemas.microsoft.com/office/powerpoint/2010/main" val="110538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1A60-3F8A-4553-9885-2296ED68F65A}"/>
              </a:ext>
            </a:extLst>
          </p:cNvPr>
          <p:cNvSpPr>
            <a:spLocks noGrp="1"/>
          </p:cNvSpPr>
          <p:nvPr>
            <p:ph type="ctrTitle"/>
          </p:nvPr>
        </p:nvSpPr>
        <p:spPr>
          <a:xfrm>
            <a:off x="1524000" y="2601118"/>
            <a:ext cx="9144000" cy="1655763"/>
          </a:xfrm>
        </p:spPr>
        <p:txBody>
          <a:bodyPr>
            <a:normAutofit fontScale="90000"/>
          </a:bodyPr>
          <a:lstStyle/>
          <a:p>
            <a:r>
              <a:rPr lang="en-GB" b="1">
                <a:solidFill>
                  <a:schemeClr val="accent1"/>
                </a:solidFill>
                <a:latin typeface="Arial" panose="020B0604020202020204" pitchFamily="34" charset="0"/>
                <a:cs typeface="Arial" panose="020B0604020202020204" pitchFamily="34" charset="0"/>
              </a:rPr>
              <a:t>Federation Update</a:t>
            </a:r>
            <a:br>
              <a:rPr lang="en-GB" sz="4400" b="1">
                <a:solidFill>
                  <a:schemeClr val="accent1"/>
                </a:solidFill>
                <a:latin typeface="Arial" panose="020B0604020202020204" pitchFamily="34" charset="0"/>
                <a:cs typeface="Arial" panose="020B0604020202020204" pitchFamily="34" charset="0"/>
              </a:rPr>
            </a:br>
            <a:r>
              <a:rPr lang="en-GB" sz="4400" b="1">
                <a:solidFill>
                  <a:schemeClr val="accent1"/>
                </a:solidFill>
                <a:latin typeface="Arial" panose="020B0604020202020204" pitchFamily="34" charset="0"/>
                <a:cs typeface="Arial" panose="020B0604020202020204" pitchFamily="34" charset="0"/>
              </a:rPr>
              <a:t>Thursday 20</a:t>
            </a:r>
            <a:r>
              <a:rPr lang="en-GB" sz="4400" b="1" baseline="30000">
                <a:solidFill>
                  <a:schemeClr val="accent1"/>
                </a:solidFill>
                <a:latin typeface="Arial" panose="020B0604020202020204" pitchFamily="34" charset="0"/>
                <a:cs typeface="Arial" panose="020B0604020202020204" pitchFamily="34" charset="0"/>
              </a:rPr>
              <a:t>th</a:t>
            </a:r>
            <a:r>
              <a:rPr lang="en-GB" sz="4400" b="1">
                <a:solidFill>
                  <a:schemeClr val="accent1"/>
                </a:solidFill>
                <a:latin typeface="Arial" panose="020B0604020202020204" pitchFamily="34" charset="0"/>
                <a:cs typeface="Arial" panose="020B0604020202020204" pitchFamily="34" charset="0"/>
              </a:rPr>
              <a:t> April 2023</a:t>
            </a:r>
            <a:br>
              <a:rPr lang="en-GB" sz="4400" b="1">
                <a:solidFill>
                  <a:schemeClr val="accent1"/>
                </a:solidFill>
                <a:latin typeface="Arial" panose="020B0604020202020204" pitchFamily="34" charset="0"/>
                <a:cs typeface="Arial" panose="020B0604020202020204" pitchFamily="34" charset="0"/>
              </a:rPr>
            </a:br>
            <a:r>
              <a:rPr lang="en-GB" sz="4400" b="1">
                <a:solidFill>
                  <a:schemeClr val="accent1"/>
                </a:solidFill>
                <a:latin typeface="Arial" panose="020B0604020202020204" pitchFamily="34" charset="0"/>
                <a:cs typeface="Arial" panose="020B0604020202020204" pitchFamily="34" charset="0"/>
              </a:rPr>
              <a:t>Dr Ahmer Farooqi</a:t>
            </a:r>
            <a:endParaRPr lang="en-GB"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848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8F8CF-CB0F-4015-9FCA-62AD5B70E165}"/>
              </a:ext>
            </a:extLst>
          </p:cNvPr>
          <p:cNvSpPr txBox="1">
            <a:spLocks/>
          </p:cNvSpPr>
          <p:nvPr/>
        </p:nvSpPr>
        <p:spPr>
          <a:xfrm>
            <a:off x="80303" y="-1"/>
            <a:ext cx="9474200" cy="10111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70C0"/>
                </a:solidFill>
                <a:latin typeface="Arial" panose="020B0604020202020204" pitchFamily="34" charset="0"/>
                <a:cs typeface="Arial" panose="020B0604020202020204" pitchFamily="34" charset="0"/>
              </a:rPr>
              <a:t>History</a:t>
            </a:r>
          </a:p>
        </p:txBody>
      </p:sp>
      <p:sp>
        <p:nvSpPr>
          <p:cNvPr id="2" name="Rectangle: Rounded Corners 1">
            <a:extLst>
              <a:ext uri="{FF2B5EF4-FFF2-40B4-BE49-F238E27FC236}">
                <a16:creationId xmlns:a16="http://schemas.microsoft.com/office/drawing/2014/main" id="{9FF9FB4D-3C09-1BB7-4B47-0C41BAFE3C29}"/>
              </a:ext>
            </a:extLst>
          </p:cNvPr>
          <p:cNvSpPr/>
          <p:nvPr/>
        </p:nvSpPr>
        <p:spPr>
          <a:xfrm>
            <a:off x="429986" y="1228725"/>
            <a:ext cx="11332029" cy="4400550"/>
          </a:xfrm>
          <a:prstGeom prst="roundRect">
            <a:avLst>
              <a:gd name="adj" fmla="val 2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u="sng"/>
              <a:t>Why form a federation?</a:t>
            </a:r>
          </a:p>
          <a:p>
            <a:endParaRPr lang="en-GB" b="1" u="sng"/>
          </a:p>
          <a:p>
            <a:pPr marL="285750" indent="-285750">
              <a:buFont typeface="Arial" panose="020B0604020202020204" pitchFamily="34" charset="0"/>
              <a:buChar char="•"/>
            </a:pPr>
            <a:r>
              <a:rPr lang="en-GB"/>
              <a:t>Increasing demand for access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Rising administrative and regulatory demands on practices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Workforce shortages – clinical and administrative</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Reducing funding into general practices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To support collaborative working and develop resilience in general practice</a:t>
            </a:r>
          </a:p>
          <a:p>
            <a:endParaRPr lang="en-GB" b="1" u="sng"/>
          </a:p>
        </p:txBody>
      </p:sp>
    </p:spTree>
    <p:extLst>
      <p:ext uri="{BB962C8B-B14F-4D97-AF65-F5344CB8AC3E}">
        <p14:creationId xmlns:p14="http://schemas.microsoft.com/office/powerpoint/2010/main" val="2414065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Londonwide presentation 1">
      <a:dk1>
        <a:srgbClr val="FFFFFF"/>
      </a:dk1>
      <a:lt1>
        <a:srgbClr val="FFFFFF"/>
      </a:lt1>
      <a:dk2>
        <a:srgbClr val="FFFFFF"/>
      </a:dk2>
      <a:lt2>
        <a:srgbClr val="FFFFFF"/>
      </a:lt2>
      <a:accent1>
        <a:srgbClr val="0070C0"/>
      </a:accent1>
      <a:accent2>
        <a:srgbClr val="92D050"/>
      </a:accent2>
      <a:accent3>
        <a:srgbClr val="49711E"/>
      </a:accent3>
      <a:accent4>
        <a:srgbClr val="87706B"/>
      </a:accent4>
      <a:accent5>
        <a:srgbClr val="94734E"/>
      </a:accent5>
      <a:accent6>
        <a:srgbClr val="6F777D"/>
      </a:accent6>
      <a:hlink>
        <a:srgbClr val="00B0F0"/>
      </a:hlink>
      <a:folHlink>
        <a:srgbClr val="92D05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itle slides">
  <a:themeElements>
    <a:clrScheme name="CCG Brand Colours">
      <a:dk1>
        <a:sysClr val="windowText" lastClr="000000"/>
      </a:dk1>
      <a:lt1>
        <a:srgbClr val="FFFFFF"/>
      </a:lt1>
      <a:dk2>
        <a:srgbClr val="FFFFFF"/>
      </a:dk2>
      <a:lt2>
        <a:srgbClr val="FFFFFF"/>
      </a:lt2>
      <a:accent1>
        <a:srgbClr val="009A98"/>
      </a:accent1>
      <a:accent2>
        <a:srgbClr val="0072C5"/>
      </a:accent2>
      <a:accent3>
        <a:srgbClr val="C10071"/>
      </a:accent3>
      <a:accent4>
        <a:srgbClr val="F49800"/>
      </a:accent4>
      <a:accent5>
        <a:srgbClr val="878787"/>
      </a:accent5>
      <a:accent6>
        <a:srgbClr val="DADADA"/>
      </a:accent6>
      <a:hlink>
        <a:srgbClr val="FFFFFF"/>
      </a:hlink>
      <a:folHlink>
        <a:srgbClr val="0072C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 Slides small pentagon cut off 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Slides small pentagon cut off 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FGPs Default AGM et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GPs Default AGM etc" id="{5373B0F2-BB19-4443-B893-D6C348781FC9}" vid="{D86785C0-9A04-4894-930A-E0CCE08C25E0}"/>
    </a:ext>
  </a:extLst>
</a:theme>
</file>

<file path=ppt/theme/theme8.xml><?xml version="1.0" encoding="utf-8"?>
<a:theme xmlns:a="http://schemas.openxmlformats.org/drawingml/2006/main" name="2_Content Slides small pentagon cut off 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7f4c12d4-edac-4619-9780-fe1d3efd2d1f" xsi:nil="true"/>
    <lcf76f155ced4ddcb4097134ff3c332f xmlns="c25c1c29-f0db-4987-90be-a8ad6a79c9f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04F240784B647B73F09D8437EC345" ma:contentTypeVersion="18" ma:contentTypeDescription="Create a new document." ma:contentTypeScope="" ma:versionID="fdf92324227a6e62059152fed6eff982">
  <xsd:schema xmlns:xsd="http://www.w3.org/2001/XMLSchema" xmlns:xs="http://www.w3.org/2001/XMLSchema" xmlns:p="http://schemas.microsoft.com/office/2006/metadata/properties" xmlns:ns1="http://schemas.microsoft.com/sharepoint/v3" xmlns:ns2="c25c1c29-f0db-4987-90be-a8ad6a79c9fd" xmlns:ns3="7f4c12d4-edac-4619-9780-fe1d3efd2d1f" targetNamespace="http://schemas.microsoft.com/office/2006/metadata/properties" ma:root="true" ma:fieldsID="087fe9928cc9d9bfb1b45d1d439f17fd" ns1:_="" ns2:_="" ns3:_="">
    <xsd:import namespace="http://schemas.microsoft.com/sharepoint/v3"/>
    <xsd:import namespace="c25c1c29-f0db-4987-90be-a8ad6a79c9fd"/>
    <xsd:import namespace="7f4c12d4-edac-4619-9780-fe1d3efd2d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5c1c29-f0db-4987-90be-a8ad6a79c9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4c12d4-edac-4619-9780-fe1d3efd2d1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6b7e5c-d1f4-4f16-975d-cc20321bbdbc}" ma:internalName="TaxCatchAll" ma:showField="CatchAllData" ma:web="7f4c12d4-edac-4619-9780-fe1d3efd2d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AF81E-1226-4801-8069-7323850FA6A6}">
  <ds:schemaRefs>
    <ds:schemaRef ds:uri="http://schemas.microsoft.com/sharepoint/v3/contenttype/forms"/>
  </ds:schemaRefs>
</ds:datastoreItem>
</file>

<file path=customXml/itemProps2.xml><?xml version="1.0" encoding="utf-8"?>
<ds:datastoreItem xmlns:ds="http://schemas.openxmlformats.org/officeDocument/2006/customXml" ds:itemID="{9B010661-CAB9-4D88-B32F-38B605A6D83E}">
  <ds:schemaRefs>
    <ds:schemaRef ds:uri="7f4c12d4-edac-4619-9780-fe1d3efd2d1f"/>
    <ds:schemaRef ds:uri="c25c1c29-f0db-4987-90be-a8ad6a79c9fd"/>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F1C53DF-587C-4166-9409-52413949151F}">
  <ds:schemaRefs>
    <ds:schemaRef ds:uri="7f4c12d4-edac-4619-9780-fe1d3efd2d1f"/>
    <ds:schemaRef ds:uri="c25c1c29-f0db-4987-90be-a8ad6a79c9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6246</Words>
  <Application>Microsoft Office PowerPoint</Application>
  <PresentationFormat>Widescreen</PresentationFormat>
  <Paragraphs>627</Paragraphs>
  <Slides>74</Slides>
  <Notes>26</Notes>
  <HiddenSlides>0</HiddenSlides>
  <MMClips>0</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1</vt:i4>
      </vt:variant>
      <vt:variant>
        <vt:lpstr>Slide Titles</vt:lpstr>
      </vt:variant>
      <vt:variant>
        <vt:i4>74</vt:i4>
      </vt:variant>
    </vt:vector>
  </HeadingPairs>
  <TitlesOfParts>
    <vt:vector size="90" baseType="lpstr">
      <vt:lpstr>AeonikPro</vt:lpstr>
      <vt:lpstr>Arial</vt:lpstr>
      <vt:lpstr>Calibri</vt:lpstr>
      <vt:lpstr>Calibri Light</vt:lpstr>
      <vt:lpstr>Courier New</vt:lpstr>
      <vt:lpstr>Symbol</vt:lpstr>
      <vt:lpstr>Wingdings</vt:lpstr>
      <vt:lpstr>Office Theme</vt:lpstr>
      <vt:lpstr>1_Office Theme</vt:lpstr>
      <vt:lpstr>2_Office Theme</vt:lpstr>
      <vt:lpstr>Title slides</vt:lpstr>
      <vt:lpstr>1_Content Slides small pentagon cut off right</vt:lpstr>
      <vt:lpstr>Content Slides small pentagon cut off right</vt:lpstr>
      <vt:lpstr>BFGPs Default AGM etc</vt:lpstr>
      <vt:lpstr>2_Content Slides small pentagon cut off right</vt:lpstr>
      <vt:lpstr>Worksheet</vt:lpstr>
      <vt:lpstr>PAN BARNET 2023 </vt:lpstr>
      <vt:lpstr>PowerPoint Presentation</vt:lpstr>
      <vt:lpstr>PowerPoint Presentation</vt:lpstr>
      <vt:lpstr>PowerPoint Presentation</vt:lpstr>
      <vt:lpstr>PowerPoint Presentation</vt:lpstr>
      <vt:lpstr>PowerPoint Presentation</vt:lpstr>
      <vt:lpstr>PowerPoint Presentation</vt:lpstr>
      <vt:lpstr>Federation Update Thursday 20th April 2023 Dr Ahmer Farooqi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local medical committees and Londonwide LMCs  Dr Oge Ilozue Barnet LMC Chair Pan Barnet event 20th April 2023</vt:lpstr>
      <vt:lpstr>PowerPoint Presentation</vt:lpstr>
      <vt:lpstr>Barnet LMC</vt:lpstr>
      <vt:lpstr>Current LMC activity</vt:lpstr>
      <vt:lpstr>Role of local medical committees</vt:lpstr>
      <vt:lpstr>Role of local medical committees (cont.)</vt:lpstr>
      <vt:lpstr>Londonwide LMCs</vt:lpstr>
      <vt:lpstr>Participating in your LMC</vt:lpstr>
      <vt:lpstr>Key election dates</vt:lpstr>
      <vt:lpstr>Get involved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Non-urgent Mental Health Support:</vt:lpstr>
      <vt:lpstr>New non-urgent referral pathway:</vt:lpstr>
      <vt:lpstr>Mental Health Services- Referral Criteria</vt:lpstr>
      <vt:lpstr>Mental Health Services- Referral Criteria</vt:lpstr>
      <vt:lpstr>Advanced Clinical Practitioners and Mental Health practitioners- The Impact of the ‘ARRs roles’:</vt:lpstr>
      <vt:lpstr>Impact of the ARRs roles- What's going well?</vt:lpstr>
      <vt:lpstr>PowerPoint Presentation</vt:lpstr>
      <vt:lpstr>Clinical Approach- Trauma Informed Care:</vt:lpstr>
      <vt:lpstr>DIALOG +</vt:lpstr>
      <vt:lpstr>Community Transformation Pathway Framework Non-urgent referrals</vt:lpstr>
      <vt:lpstr>Thank you. Any questions please?</vt:lpstr>
      <vt:lpstr>Child L CSPR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coming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 BARNET 2023</dc:title>
  <dc:creator>admin barnet</dc:creator>
  <cp:lastModifiedBy>Nasren Faisal</cp:lastModifiedBy>
  <cp:revision>2</cp:revision>
  <dcterms:created xsi:type="dcterms:W3CDTF">2023-04-18T15:46:37Z</dcterms:created>
  <dcterms:modified xsi:type="dcterms:W3CDTF">2023-04-27T16:47:45Z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0x010100FC804F240784B647B73F09D8437EC345</vt:lpwstr>
  </property>
  <property fmtid="{D5CDD505-2E9C-101B-9397-08002B2CF9AE}" pid="3" name="MediaServiceImageTags">
    <vt:lpwstr/>
  </property>
</Properties>
</file>